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0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263" r:id="rId12"/>
    <p:sldId id="328" r:id="rId13"/>
    <p:sldId id="332" r:id="rId14"/>
    <p:sldId id="333" r:id="rId15"/>
    <p:sldId id="330" r:id="rId16"/>
    <p:sldId id="331" r:id="rId17"/>
    <p:sldId id="334" r:id="rId18"/>
    <p:sldId id="335" r:id="rId19"/>
    <p:sldId id="336" r:id="rId20"/>
    <p:sldId id="352" r:id="rId21"/>
    <p:sldId id="351" r:id="rId22"/>
    <p:sldId id="337" r:id="rId23"/>
    <p:sldId id="353" r:id="rId24"/>
    <p:sldId id="354" r:id="rId25"/>
    <p:sldId id="355" r:id="rId26"/>
    <p:sldId id="356" r:id="rId27"/>
    <p:sldId id="357" r:id="rId28"/>
    <p:sldId id="338" r:id="rId29"/>
    <p:sldId id="341" r:id="rId30"/>
    <p:sldId id="358" r:id="rId31"/>
    <p:sldId id="359" r:id="rId32"/>
    <p:sldId id="340" r:id="rId33"/>
    <p:sldId id="342" r:id="rId34"/>
    <p:sldId id="343" r:id="rId35"/>
    <p:sldId id="361" r:id="rId36"/>
    <p:sldId id="362" r:id="rId37"/>
    <p:sldId id="360" r:id="rId38"/>
    <p:sldId id="344" r:id="rId39"/>
    <p:sldId id="345" r:id="rId40"/>
    <p:sldId id="348" r:id="rId41"/>
    <p:sldId id="408" r:id="rId42"/>
    <p:sldId id="363" r:id="rId43"/>
    <p:sldId id="364" r:id="rId44"/>
    <p:sldId id="365" r:id="rId45"/>
    <p:sldId id="366" r:id="rId46"/>
    <p:sldId id="367" r:id="rId47"/>
    <p:sldId id="368" r:id="rId48"/>
    <p:sldId id="378" r:id="rId49"/>
    <p:sldId id="369" r:id="rId50"/>
    <p:sldId id="370" r:id="rId51"/>
    <p:sldId id="371" r:id="rId52"/>
    <p:sldId id="372" r:id="rId53"/>
    <p:sldId id="373" r:id="rId54"/>
    <p:sldId id="407" r:id="rId55"/>
    <p:sldId id="374" r:id="rId56"/>
    <p:sldId id="375" r:id="rId57"/>
    <p:sldId id="376" r:id="rId58"/>
    <p:sldId id="377" r:id="rId59"/>
    <p:sldId id="379" r:id="rId60"/>
    <p:sldId id="380" r:id="rId61"/>
    <p:sldId id="381" r:id="rId62"/>
    <p:sldId id="382" r:id="rId63"/>
    <p:sldId id="383" r:id="rId64"/>
    <p:sldId id="384" r:id="rId65"/>
    <p:sldId id="385" r:id="rId66"/>
    <p:sldId id="386" r:id="rId67"/>
    <p:sldId id="387" r:id="rId68"/>
    <p:sldId id="388" r:id="rId69"/>
    <p:sldId id="389" r:id="rId70"/>
    <p:sldId id="390" r:id="rId71"/>
    <p:sldId id="391" r:id="rId72"/>
    <p:sldId id="392" r:id="rId73"/>
    <p:sldId id="393" r:id="rId74"/>
    <p:sldId id="394" r:id="rId75"/>
    <p:sldId id="395" r:id="rId76"/>
    <p:sldId id="396" r:id="rId77"/>
    <p:sldId id="397" r:id="rId78"/>
    <p:sldId id="398" r:id="rId79"/>
    <p:sldId id="399" r:id="rId80"/>
    <p:sldId id="400" r:id="rId81"/>
    <p:sldId id="401" r:id="rId82"/>
    <p:sldId id="402" r:id="rId83"/>
    <p:sldId id="403" r:id="rId84"/>
    <p:sldId id="404" r:id="rId85"/>
    <p:sldId id="405" r:id="rId86"/>
    <p:sldId id="406" r:id="rId87"/>
    <p:sldId id="349" r:id="rId88"/>
    <p:sldId id="284" r:id="rId8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80000"/>
    <a:srgbClr val="FFCC00"/>
    <a:srgbClr val="FF9900"/>
    <a:srgbClr val="FF99FF"/>
    <a:srgbClr val="FFFF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81" autoAdjust="0"/>
  </p:normalViewPr>
  <p:slideViewPr>
    <p:cSldViewPr>
      <p:cViewPr>
        <p:scale>
          <a:sx n="66" d="100"/>
          <a:sy n="66" d="100"/>
        </p:scale>
        <p:origin x="6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L1%2006%20Resource%20PPT%20.ppt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backgroun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9" name="Picture 15" descr="resource">
            <a:hlinkClick r:id="rId15" action="ppaction://hlinkpres?slideindex=1&amp;slidetitle="/>
          </p:cNvPr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7200" y="6216650"/>
            <a:ext cx="2057400" cy="415925"/>
          </a:xfrm>
          <a:prstGeom prst="rect">
            <a:avLst/>
          </a:prstGeom>
          <a:noFill/>
        </p:spPr>
      </p:pic>
      <p:pic>
        <p:nvPicPr>
          <p:cNvPr id="1040" name="Picture 16" descr="end">
            <a:hlinkClick r:id="" action="ppaction://hlinkshowjump?jump=lastslide"/>
          </p:cNvPr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924800" y="6091238"/>
            <a:ext cx="685800" cy="614362"/>
          </a:xfrm>
          <a:prstGeom prst="rect">
            <a:avLst/>
          </a:prstGeom>
          <a:noFill/>
        </p:spPr>
      </p:pic>
      <p:pic>
        <p:nvPicPr>
          <p:cNvPr id="1041" name="Picture 17" descr="home">
            <a:hlinkClick r:id="rId18" action="ppaction://hlinksldjump"/>
          </p:cNvPr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191000" y="6019800"/>
            <a:ext cx="711200" cy="673100"/>
          </a:xfrm>
          <a:prstGeom prst="rect">
            <a:avLst/>
          </a:prstGeom>
          <a:noFill/>
        </p:spPr>
      </p:pic>
      <p:pic>
        <p:nvPicPr>
          <p:cNvPr id="1042" name="Picture 18" descr="next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876800" y="6026150"/>
            <a:ext cx="762000" cy="666750"/>
          </a:xfrm>
          <a:prstGeom prst="rect">
            <a:avLst/>
          </a:prstGeom>
          <a:noFill/>
        </p:spPr>
      </p:pic>
      <p:pic>
        <p:nvPicPr>
          <p:cNvPr id="1043" name="Picture 19" descr="previous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429000" y="6067425"/>
            <a:ext cx="749300" cy="625475"/>
          </a:xfrm>
          <a:prstGeom prst="rect">
            <a:avLst/>
          </a:prstGeom>
          <a:noFill/>
        </p:spPr>
      </p:pic>
      <p:sp>
        <p:nvSpPr>
          <p:cNvPr id="1044" name="Text Box 20"/>
          <p:cNvSpPr txBox="1">
            <a:spLocks noChangeArrowheads="1"/>
          </p:cNvSpPr>
          <p:nvPr userDrawn="1"/>
        </p:nvSpPr>
        <p:spPr bwMode="auto">
          <a:xfrm>
            <a:off x="914400" y="4572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42.wav"/><Relationship Id="rId13" Type="http://schemas.openxmlformats.org/officeDocument/2006/relationships/audio" Target="../media/audio47.wav"/><Relationship Id="rId3" Type="http://schemas.openxmlformats.org/officeDocument/2006/relationships/audio" Target="../media/audio38.wav"/><Relationship Id="rId7" Type="http://schemas.openxmlformats.org/officeDocument/2006/relationships/audio" Target="../media/audio41.wav"/><Relationship Id="rId12" Type="http://schemas.openxmlformats.org/officeDocument/2006/relationships/audio" Target="../media/audio46.wav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40.wav"/><Relationship Id="rId11" Type="http://schemas.openxmlformats.org/officeDocument/2006/relationships/audio" Target="../media/audio45.wav"/><Relationship Id="rId5" Type="http://schemas.openxmlformats.org/officeDocument/2006/relationships/audio" Target="../media/audio39.wav"/><Relationship Id="rId10" Type="http://schemas.openxmlformats.org/officeDocument/2006/relationships/audio" Target="../media/audio44.wav"/><Relationship Id="rId4" Type="http://schemas.openxmlformats.org/officeDocument/2006/relationships/image" Target="../media/image9.jpeg"/><Relationship Id="rId9" Type="http://schemas.openxmlformats.org/officeDocument/2006/relationships/audio" Target="../media/audio43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52.wav"/><Relationship Id="rId13" Type="http://schemas.openxmlformats.org/officeDocument/2006/relationships/audio" Target="../media/audio57.wav"/><Relationship Id="rId3" Type="http://schemas.openxmlformats.org/officeDocument/2006/relationships/audio" Target="../media/audio48.wav"/><Relationship Id="rId7" Type="http://schemas.openxmlformats.org/officeDocument/2006/relationships/audio" Target="../media/audio51.wav"/><Relationship Id="rId12" Type="http://schemas.openxmlformats.org/officeDocument/2006/relationships/audio" Target="../media/audio56.wav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50.wav"/><Relationship Id="rId11" Type="http://schemas.openxmlformats.org/officeDocument/2006/relationships/audio" Target="../media/audio55.wav"/><Relationship Id="rId5" Type="http://schemas.openxmlformats.org/officeDocument/2006/relationships/audio" Target="../media/audio49.wav"/><Relationship Id="rId10" Type="http://schemas.openxmlformats.org/officeDocument/2006/relationships/audio" Target="../media/audio54.wav"/><Relationship Id="rId4" Type="http://schemas.openxmlformats.org/officeDocument/2006/relationships/image" Target="../media/image9.jpeg"/><Relationship Id="rId9" Type="http://schemas.openxmlformats.org/officeDocument/2006/relationships/audio" Target="../media/audio53.wav"/><Relationship Id="rId14" Type="http://schemas.openxmlformats.org/officeDocument/2006/relationships/audio" Target="../media/audio58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63.wav"/><Relationship Id="rId13" Type="http://schemas.openxmlformats.org/officeDocument/2006/relationships/audio" Target="../media/audio68.wav"/><Relationship Id="rId3" Type="http://schemas.openxmlformats.org/officeDocument/2006/relationships/audio" Target="../media/audio59.wav"/><Relationship Id="rId7" Type="http://schemas.openxmlformats.org/officeDocument/2006/relationships/audio" Target="../media/audio62.wav"/><Relationship Id="rId12" Type="http://schemas.openxmlformats.org/officeDocument/2006/relationships/audio" Target="../media/audio67.wav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61.wav"/><Relationship Id="rId11" Type="http://schemas.openxmlformats.org/officeDocument/2006/relationships/audio" Target="../media/audio66.wav"/><Relationship Id="rId5" Type="http://schemas.openxmlformats.org/officeDocument/2006/relationships/audio" Target="../media/audio60.wav"/><Relationship Id="rId10" Type="http://schemas.openxmlformats.org/officeDocument/2006/relationships/audio" Target="../media/audio65.wav"/><Relationship Id="rId4" Type="http://schemas.openxmlformats.org/officeDocument/2006/relationships/image" Target="../media/image9.jpeg"/><Relationship Id="rId9" Type="http://schemas.openxmlformats.org/officeDocument/2006/relationships/audio" Target="../media/audio64.wav"/><Relationship Id="rId14" Type="http://schemas.openxmlformats.org/officeDocument/2006/relationships/audio" Target="../media/audio69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74.wav"/><Relationship Id="rId3" Type="http://schemas.openxmlformats.org/officeDocument/2006/relationships/audio" Target="../media/audio70.wav"/><Relationship Id="rId7" Type="http://schemas.openxmlformats.org/officeDocument/2006/relationships/audio" Target="../media/audio73.wav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72.wav"/><Relationship Id="rId11" Type="http://schemas.openxmlformats.org/officeDocument/2006/relationships/audio" Target="../media/audio77.wav"/><Relationship Id="rId5" Type="http://schemas.openxmlformats.org/officeDocument/2006/relationships/audio" Target="../media/audio71.wav"/><Relationship Id="rId10" Type="http://schemas.openxmlformats.org/officeDocument/2006/relationships/audio" Target="../media/audio76.wav"/><Relationship Id="rId4" Type="http://schemas.openxmlformats.org/officeDocument/2006/relationships/image" Target="../media/image9.jpeg"/><Relationship Id="rId9" Type="http://schemas.openxmlformats.org/officeDocument/2006/relationships/audio" Target="../media/audio75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82.wav"/><Relationship Id="rId3" Type="http://schemas.openxmlformats.org/officeDocument/2006/relationships/audio" Target="../media/audio78.wav"/><Relationship Id="rId7" Type="http://schemas.openxmlformats.org/officeDocument/2006/relationships/audio" Target="../media/audio81.wav"/><Relationship Id="rId12" Type="http://schemas.openxmlformats.org/officeDocument/2006/relationships/audio" Target="../media/audio86.wav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80.wav"/><Relationship Id="rId11" Type="http://schemas.openxmlformats.org/officeDocument/2006/relationships/audio" Target="../media/audio85.wav"/><Relationship Id="rId5" Type="http://schemas.openxmlformats.org/officeDocument/2006/relationships/audio" Target="../media/audio79.wav"/><Relationship Id="rId10" Type="http://schemas.openxmlformats.org/officeDocument/2006/relationships/audio" Target="../media/audio84.wav"/><Relationship Id="rId4" Type="http://schemas.openxmlformats.org/officeDocument/2006/relationships/image" Target="../media/image9.jpeg"/><Relationship Id="rId9" Type="http://schemas.openxmlformats.org/officeDocument/2006/relationships/audio" Target="../media/audio83.wa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audio" Target="../media/audio2.wav"/><Relationship Id="rId7" Type="http://schemas.openxmlformats.org/officeDocument/2006/relationships/audio" Target="../media/audio5.wav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10" Type="http://schemas.openxmlformats.org/officeDocument/2006/relationships/audio" Target="../media/audio8.wav"/><Relationship Id="rId4" Type="http://schemas.openxmlformats.org/officeDocument/2006/relationships/image" Target="../media/image9.jpeg"/><Relationship Id="rId9" Type="http://schemas.openxmlformats.org/officeDocument/2006/relationships/audio" Target="../media/audio7.wav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cherie\Desktop\French%201\Chapter%2006\06%20PPT\fr1_ch6.m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3.wav"/><Relationship Id="rId3" Type="http://schemas.openxmlformats.org/officeDocument/2006/relationships/audio" Target="../media/audio9.wav"/><Relationship Id="rId7" Type="http://schemas.openxmlformats.org/officeDocument/2006/relationships/audio" Target="../media/audio12.wav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1.wav"/><Relationship Id="rId5" Type="http://schemas.openxmlformats.org/officeDocument/2006/relationships/audio" Target="../media/audio10.wav"/><Relationship Id="rId10" Type="http://schemas.openxmlformats.org/officeDocument/2006/relationships/audio" Target="../media/audio15.wav"/><Relationship Id="rId4" Type="http://schemas.openxmlformats.org/officeDocument/2006/relationships/image" Target="../media/image9.jpeg"/><Relationship Id="rId9" Type="http://schemas.openxmlformats.org/officeDocument/2006/relationships/audio" Target="../media/audio14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cherie\Desktop\French%201\Chapter%2006\06%20PPT\fr1_ch6.m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cherie\Desktop\French%201\Chapter%2006\06%20PPT\fr1_ch6.mpg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87.wav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3.wav"/><Relationship Id="rId13" Type="http://schemas.openxmlformats.org/officeDocument/2006/relationships/audio" Target="../media/audio98.wav"/><Relationship Id="rId3" Type="http://schemas.openxmlformats.org/officeDocument/2006/relationships/image" Target="../media/image9.jpeg"/><Relationship Id="rId7" Type="http://schemas.openxmlformats.org/officeDocument/2006/relationships/audio" Target="../media/audio92.wav"/><Relationship Id="rId12" Type="http://schemas.openxmlformats.org/officeDocument/2006/relationships/audio" Target="../media/audio97.wav"/><Relationship Id="rId2" Type="http://schemas.openxmlformats.org/officeDocument/2006/relationships/audio" Target="../media/audio88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91.wav"/><Relationship Id="rId11" Type="http://schemas.openxmlformats.org/officeDocument/2006/relationships/audio" Target="../media/audio96.wav"/><Relationship Id="rId5" Type="http://schemas.openxmlformats.org/officeDocument/2006/relationships/audio" Target="../media/audio90.wav"/><Relationship Id="rId10" Type="http://schemas.openxmlformats.org/officeDocument/2006/relationships/audio" Target="../media/audio95.wav"/><Relationship Id="rId4" Type="http://schemas.openxmlformats.org/officeDocument/2006/relationships/audio" Target="../media/audio89.wav"/><Relationship Id="rId9" Type="http://schemas.openxmlformats.org/officeDocument/2006/relationships/audio" Target="../media/audio94.wav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9.jpeg"/><Relationship Id="rId7" Type="http://schemas.openxmlformats.org/officeDocument/2006/relationships/image" Target="../media/image24.jpeg"/><Relationship Id="rId2" Type="http://schemas.openxmlformats.org/officeDocument/2006/relationships/audio" Target="../media/audio99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02.wav"/><Relationship Id="rId5" Type="http://schemas.openxmlformats.org/officeDocument/2006/relationships/audio" Target="../media/audio101.wav"/><Relationship Id="rId4" Type="http://schemas.openxmlformats.org/officeDocument/2006/relationships/audio" Target="../media/audio100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0.wav"/><Relationship Id="rId3" Type="http://schemas.openxmlformats.org/officeDocument/2006/relationships/audio" Target="../media/audio16.wav"/><Relationship Id="rId7" Type="http://schemas.openxmlformats.org/officeDocument/2006/relationships/audio" Target="../media/audio19.wav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8.wav"/><Relationship Id="rId5" Type="http://schemas.openxmlformats.org/officeDocument/2006/relationships/audio" Target="../media/audio17.wav"/><Relationship Id="rId4" Type="http://schemas.openxmlformats.org/officeDocument/2006/relationships/image" Target="../media/image9.jpeg"/><Relationship Id="rId9" Type="http://schemas.openxmlformats.org/officeDocument/2006/relationships/audio" Target="../media/audio21.wav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9.jpeg"/><Relationship Id="rId7" Type="http://schemas.openxmlformats.org/officeDocument/2006/relationships/audio" Target="../media/audio107.wav"/><Relationship Id="rId2" Type="http://schemas.openxmlformats.org/officeDocument/2006/relationships/audio" Target="../media/audio103.wav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06.wav"/><Relationship Id="rId5" Type="http://schemas.openxmlformats.org/officeDocument/2006/relationships/audio" Target="../media/audio105.wav"/><Relationship Id="rId4" Type="http://schemas.openxmlformats.org/officeDocument/2006/relationships/audio" Target="../media/audio104.wav"/><Relationship Id="rId9" Type="http://schemas.openxmlformats.org/officeDocument/2006/relationships/image" Target="../media/image2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08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5.jpeg"/><Relationship Id="rId4" Type="http://schemas.openxmlformats.org/officeDocument/2006/relationships/audio" Target="../media/audio109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4.jpeg"/><Relationship Id="rId2" Type="http://schemas.openxmlformats.org/officeDocument/2006/relationships/audio" Target="../media/audio110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audio" Target="../media/audio112.wav"/><Relationship Id="rId4" Type="http://schemas.openxmlformats.org/officeDocument/2006/relationships/audio" Target="../media/audio111.wav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8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7" Type="http://schemas.openxmlformats.org/officeDocument/2006/relationships/audio" Target="../media/audio25.wav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24.wav"/><Relationship Id="rId5" Type="http://schemas.openxmlformats.org/officeDocument/2006/relationships/audio" Target="../media/audio23.wav"/><Relationship Id="rId4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6.wav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28.wav"/><Relationship Id="rId5" Type="http://schemas.openxmlformats.org/officeDocument/2006/relationships/audio" Target="../media/audio27.wav"/><Relationship Id="rId4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3.wav"/><Relationship Id="rId3" Type="http://schemas.openxmlformats.org/officeDocument/2006/relationships/audio" Target="../media/audio29.wav"/><Relationship Id="rId7" Type="http://schemas.openxmlformats.org/officeDocument/2006/relationships/audio" Target="../media/audio32.wav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31.wav"/><Relationship Id="rId5" Type="http://schemas.openxmlformats.org/officeDocument/2006/relationships/audio" Target="../media/audio30.wav"/><Relationship Id="rId4" Type="http://schemas.openxmlformats.org/officeDocument/2006/relationships/image" Target="../media/image9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5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7" Type="http://schemas.openxmlformats.org/officeDocument/2006/relationships/audio" Target="../media/audio37.wav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36.wav"/><Relationship Id="rId5" Type="http://schemas.openxmlformats.org/officeDocument/2006/relationships/audio" Target="../media/audio35.wav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PPT 1 Co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457200"/>
            <a:ext cx="3660775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0" name="Picture 10" descr="FR01-08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3225" y="558800"/>
            <a:ext cx="6883400" cy="3911600"/>
          </a:xfrm>
          <a:noFill/>
          <a:ln>
            <a:miter lim="800000"/>
            <a:headEnd/>
            <a:tailEnd/>
          </a:ln>
        </p:spPr>
      </p:pic>
      <p:sp>
        <p:nvSpPr>
          <p:cNvPr id="102412" name="Text Box 12"/>
          <p:cNvSpPr txBox="1">
            <a:spLocks noChangeArrowheads="1"/>
          </p:cNvSpPr>
          <p:nvPr/>
        </p:nvSpPr>
        <p:spPr bwMode="auto">
          <a:xfrm>
            <a:off x="1981200" y="4540250"/>
            <a:ext cx="2990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Paul est 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en-US" sz="1800" b="1">
                <a:solidFill>
                  <a:schemeClr val="bg1"/>
                </a:solidFill>
              </a:rPr>
              <a:t> la boulangerie. </a:t>
            </a:r>
          </a:p>
        </p:txBody>
      </p:sp>
      <p:sp>
        <p:nvSpPr>
          <p:cNvPr id="102413" name="Text Box 13"/>
          <p:cNvSpPr txBox="1">
            <a:spLocks noChangeArrowheads="1"/>
          </p:cNvSpPr>
          <p:nvPr/>
        </p:nvSpPr>
        <p:spPr bwMode="auto">
          <a:xfrm>
            <a:off x="1981200" y="4933950"/>
            <a:ext cx="3333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veut acheter une baguette. </a:t>
            </a:r>
          </a:p>
        </p:txBody>
      </p:sp>
      <p:sp>
        <p:nvSpPr>
          <p:cNvPr id="102414" name="Text Box 14"/>
          <p:cNvSpPr txBox="1">
            <a:spLocks noChangeArrowheads="1"/>
          </p:cNvSpPr>
          <p:nvPr/>
        </p:nvSpPr>
        <p:spPr bwMode="auto">
          <a:xfrm>
            <a:off x="1981200" y="5343525"/>
            <a:ext cx="3028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n’y a plus de baguettes. </a:t>
            </a:r>
          </a:p>
        </p:txBody>
      </p:sp>
      <p:sp>
        <p:nvSpPr>
          <p:cNvPr id="102415" name="Text Box 15"/>
          <p:cNvSpPr txBox="1">
            <a:spLocks noChangeArrowheads="1"/>
          </p:cNvSpPr>
          <p:nvPr/>
        </p:nvSpPr>
        <p:spPr bwMode="auto">
          <a:xfrm>
            <a:off x="5715000" y="4524375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ne peut pas acheter de baguette. </a:t>
            </a:r>
          </a:p>
        </p:txBody>
      </p:sp>
      <p:sp>
        <p:nvSpPr>
          <p:cNvPr id="102416" name="Text Box 16"/>
          <p:cNvSpPr txBox="1">
            <a:spLocks noChangeArrowheads="1"/>
          </p:cNvSpPr>
          <p:nvPr/>
        </p:nvSpPr>
        <p:spPr bwMode="auto">
          <a:xfrm>
            <a:off x="5715000" y="51816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ach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en-US" sz="1800" b="1">
                <a:solidFill>
                  <a:schemeClr val="bg1"/>
                </a:solidFill>
              </a:rPr>
              <a:t>te un pain complet.</a:t>
            </a:r>
          </a:p>
        </p:txBody>
      </p:sp>
      <p:sp>
        <p:nvSpPr>
          <p:cNvPr id="102417" name="Text Box 17"/>
          <p:cNvSpPr txBox="1">
            <a:spLocks noChangeArrowheads="1"/>
          </p:cNvSpPr>
          <p:nvPr/>
        </p:nvSpPr>
        <p:spPr bwMode="auto">
          <a:xfrm>
            <a:off x="1765300" y="762000"/>
            <a:ext cx="13636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Je voudrais une baguette, s’il vous pla</a:t>
            </a:r>
            <a:r>
              <a:rPr lang="en-US" sz="1000" b="1">
                <a:cs typeface="Arial" charset="0"/>
              </a:rPr>
              <a:t>î</a:t>
            </a:r>
            <a:r>
              <a:rPr lang="en-US" sz="1000" b="1"/>
              <a:t>t.</a:t>
            </a:r>
          </a:p>
        </p:txBody>
      </p:sp>
      <p:sp>
        <p:nvSpPr>
          <p:cNvPr id="102418" name="Text Box 18"/>
          <p:cNvSpPr txBox="1">
            <a:spLocks noChangeArrowheads="1"/>
          </p:cNvSpPr>
          <p:nvPr/>
        </p:nvSpPr>
        <p:spPr bwMode="auto">
          <a:xfrm>
            <a:off x="3514725" y="1808163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Ah, je regrette, il n’y a plus de baguettes.</a:t>
            </a:r>
          </a:p>
        </p:txBody>
      </p:sp>
      <p:sp>
        <p:nvSpPr>
          <p:cNvPr id="102419" name="Text Box 19"/>
          <p:cNvSpPr txBox="1">
            <a:spLocks noChangeArrowheads="1"/>
          </p:cNvSpPr>
          <p:nvPr/>
        </p:nvSpPr>
        <p:spPr bwMode="auto">
          <a:xfrm>
            <a:off x="5424488" y="866775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000" b="1"/>
              <a:t>Bon, alors un pain complet.</a:t>
            </a:r>
          </a:p>
        </p:txBody>
      </p:sp>
      <p:sp>
        <p:nvSpPr>
          <p:cNvPr id="102420" name="Text Box 20"/>
          <p:cNvSpPr txBox="1">
            <a:spLocks noChangeArrowheads="1"/>
          </p:cNvSpPr>
          <p:nvPr/>
        </p:nvSpPr>
        <p:spPr bwMode="auto">
          <a:xfrm>
            <a:off x="6981825" y="1987550"/>
            <a:ext cx="8778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/>
              <a:t>Et avec </a:t>
            </a:r>
            <a:r>
              <a:rPr lang="en-US" sz="1000" b="1">
                <a:cs typeface="Arial" charset="0"/>
              </a:rPr>
              <a:t>ç</a:t>
            </a:r>
            <a:r>
              <a:rPr lang="en-US" sz="1000" b="1"/>
              <a:t>a?</a:t>
            </a:r>
          </a:p>
        </p:txBody>
      </p:sp>
      <p:sp>
        <p:nvSpPr>
          <p:cNvPr id="102421" name="Text Box 21"/>
          <p:cNvSpPr txBox="1">
            <a:spLocks noChangeArrowheads="1"/>
          </p:cNvSpPr>
          <p:nvPr/>
        </p:nvSpPr>
        <p:spPr bwMode="auto">
          <a:xfrm>
            <a:off x="5643563" y="2706688"/>
            <a:ext cx="12112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/>
              <a:t>C’est tout, merci.</a:t>
            </a:r>
          </a:p>
        </p:txBody>
      </p:sp>
      <p:pic>
        <p:nvPicPr>
          <p:cNvPr id="102429" name="Picture 29" descr="audio-small">
            <a:hlinkClick r:id="" action="ppaction://noaction">
              <a:snd r:embed="rId3" name="3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4605338"/>
            <a:ext cx="228600" cy="215900"/>
          </a:xfrm>
          <a:prstGeom prst="rect">
            <a:avLst/>
          </a:prstGeom>
          <a:noFill/>
        </p:spPr>
      </p:pic>
      <p:pic>
        <p:nvPicPr>
          <p:cNvPr id="102430" name="Picture 30" descr="audio-small">
            <a:hlinkClick r:id="" action="ppaction://noaction">
              <a:snd r:embed="rId5" name="4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5010150"/>
            <a:ext cx="228600" cy="215900"/>
          </a:xfrm>
          <a:prstGeom prst="rect">
            <a:avLst/>
          </a:prstGeom>
          <a:noFill/>
        </p:spPr>
      </p:pic>
      <p:pic>
        <p:nvPicPr>
          <p:cNvPr id="102431" name="Picture 31" descr="audio-small">
            <a:hlinkClick r:id="" action="ppaction://noaction">
              <a:snd r:embed="rId6" name="4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5414963"/>
            <a:ext cx="228600" cy="215900"/>
          </a:xfrm>
          <a:prstGeom prst="rect">
            <a:avLst/>
          </a:prstGeom>
          <a:noFill/>
        </p:spPr>
      </p:pic>
      <p:pic>
        <p:nvPicPr>
          <p:cNvPr id="102432" name="Picture 32" descr="audio-small">
            <a:hlinkClick r:id="" action="ppaction://noaction">
              <a:snd r:embed="rId7" name="4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9263" y="4584700"/>
            <a:ext cx="228600" cy="215900"/>
          </a:xfrm>
          <a:prstGeom prst="rect">
            <a:avLst/>
          </a:prstGeom>
          <a:noFill/>
        </p:spPr>
      </p:pic>
      <p:pic>
        <p:nvPicPr>
          <p:cNvPr id="102433" name="Picture 33" descr="audio-small">
            <a:hlinkClick r:id="" action="ppaction://noaction">
              <a:snd r:embed="rId8" name="4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4025" y="5243513"/>
            <a:ext cx="228600" cy="215900"/>
          </a:xfrm>
          <a:prstGeom prst="rect">
            <a:avLst/>
          </a:prstGeom>
          <a:noFill/>
        </p:spPr>
      </p:pic>
      <p:pic>
        <p:nvPicPr>
          <p:cNvPr id="102424" name="Picture 24" descr="audio-small">
            <a:hlinkClick r:id="" action="ppaction://noaction">
              <a:snd r:embed="rId9" name="3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903288"/>
            <a:ext cx="228600" cy="215900"/>
          </a:xfrm>
          <a:prstGeom prst="rect">
            <a:avLst/>
          </a:prstGeom>
          <a:noFill/>
        </p:spPr>
      </p:pic>
      <p:pic>
        <p:nvPicPr>
          <p:cNvPr id="102425" name="Picture 25" descr="audio-small">
            <a:hlinkClick r:id="" action="ppaction://noaction">
              <a:snd r:embed="rId10" name="3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9663" y="1885950"/>
            <a:ext cx="228600" cy="215900"/>
          </a:xfrm>
          <a:prstGeom prst="rect">
            <a:avLst/>
          </a:prstGeom>
          <a:noFill/>
        </p:spPr>
      </p:pic>
      <p:pic>
        <p:nvPicPr>
          <p:cNvPr id="102426" name="Picture 26" descr="audio-small">
            <a:hlinkClick r:id="" action="ppaction://noaction">
              <a:snd r:embed="rId11" name="4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944563"/>
            <a:ext cx="228600" cy="215900"/>
          </a:xfrm>
          <a:prstGeom prst="rect">
            <a:avLst/>
          </a:prstGeom>
          <a:noFill/>
        </p:spPr>
      </p:pic>
      <p:pic>
        <p:nvPicPr>
          <p:cNvPr id="102427" name="Picture 27" descr="audio-small">
            <a:hlinkClick r:id="" action="ppaction://noaction">
              <a:snd r:embed="rId12" name="4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6225" y="2028825"/>
            <a:ext cx="228600" cy="215900"/>
          </a:xfrm>
          <a:prstGeom prst="rect">
            <a:avLst/>
          </a:prstGeom>
          <a:noFill/>
        </p:spPr>
      </p:pic>
      <p:pic>
        <p:nvPicPr>
          <p:cNvPr id="102428" name="Picture 28" descr="audio-small">
            <a:hlinkClick r:id="" action="ppaction://noaction">
              <a:snd r:embed="rId13" name="4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0375" y="2725738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02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0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102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102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02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02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500"/>
                                        <p:tgtEl>
                                          <p:spTgt spid="102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500"/>
                                        <p:tgtEl>
                                          <p:spTgt spid="102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102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8" dur="500"/>
                                        <p:tgtEl>
                                          <p:spTgt spid="102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2" grpId="0"/>
      <p:bldP spid="102413" grpId="0"/>
      <p:bldP spid="102414" grpId="0"/>
      <p:bldP spid="102415" grpId="0"/>
      <p:bldP spid="102416" grpId="0"/>
      <p:bldP spid="102417" grpId="0"/>
      <p:bldP spid="102418" grpId="0"/>
      <p:bldP spid="102419" grpId="0"/>
      <p:bldP spid="102420" grpId="0"/>
      <p:bldP spid="1024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7" name="Rectangle 41"/>
          <p:cNvSpPr>
            <a:spLocks noChangeArrowheads="1"/>
          </p:cNvSpPr>
          <p:nvPr/>
        </p:nvSpPr>
        <p:spPr bwMode="auto">
          <a:xfrm>
            <a:off x="685800" y="1447800"/>
            <a:ext cx="662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1. On ach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fr-FR" b="1">
                <a:solidFill>
                  <a:schemeClr val="bg1"/>
                </a:solidFill>
              </a:rPr>
              <a:t>te des crevettes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fr-FR" b="1">
                <a:solidFill>
                  <a:schemeClr val="bg1"/>
                </a:solidFill>
              </a:rPr>
              <a:t> la boulangerie.</a:t>
            </a:r>
          </a:p>
        </p:txBody>
      </p:sp>
      <p:sp>
        <p:nvSpPr>
          <p:cNvPr id="9260" name="Rectangle 44"/>
          <p:cNvSpPr>
            <a:spLocks noChangeArrowheads="1"/>
          </p:cNvSpPr>
          <p:nvPr/>
        </p:nvSpPr>
        <p:spPr bwMode="auto">
          <a:xfrm>
            <a:off x="1038225" y="1862138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False</a:t>
            </a:r>
          </a:p>
        </p:txBody>
      </p:sp>
      <p:sp>
        <p:nvSpPr>
          <p:cNvPr id="9262" name="Rectangle 46"/>
          <p:cNvSpPr>
            <a:spLocks noChangeArrowheads="1"/>
          </p:cNvSpPr>
          <p:nvPr/>
        </p:nvSpPr>
        <p:spPr bwMode="auto">
          <a:xfrm>
            <a:off x="1009650" y="344805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Answer: False</a:t>
            </a:r>
            <a:endParaRPr lang="fr-FR" b="1">
              <a:solidFill>
                <a:srgbClr val="FFCC00"/>
              </a:solidFill>
            </a:endParaRPr>
          </a:p>
        </p:txBody>
      </p:sp>
      <p:sp>
        <p:nvSpPr>
          <p:cNvPr id="9263" name="Rectangle 47"/>
          <p:cNvSpPr>
            <a:spLocks noChangeArrowheads="1"/>
          </p:cNvSpPr>
          <p:nvPr/>
        </p:nvSpPr>
        <p:spPr bwMode="auto">
          <a:xfrm>
            <a:off x="1828800" y="4572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Answer</a:t>
            </a:r>
            <a:r>
              <a:rPr lang="fr-FR" b="1">
                <a:solidFill>
                  <a:srgbClr val="FFCC00"/>
                </a:solidFill>
              </a:rPr>
              <a:t> True </a:t>
            </a:r>
            <a:r>
              <a:rPr lang="fr-FR">
                <a:solidFill>
                  <a:srgbClr val="FFCC00"/>
                </a:solidFill>
              </a:rPr>
              <a:t>or </a:t>
            </a:r>
            <a:r>
              <a:rPr lang="fr-FR" b="1">
                <a:solidFill>
                  <a:srgbClr val="FFCC00"/>
                </a:solidFill>
              </a:rPr>
              <a:t>False.</a:t>
            </a:r>
            <a:endParaRPr lang="en-US" b="1">
              <a:solidFill>
                <a:srgbClr val="FFCC00"/>
              </a:solidFill>
            </a:endParaRPr>
          </a:p>
        </p:txBody>
      </p:sp>
      <p:sp>
        <p:nvSpPr>
          <p:cNvPr id="9265" name="Rectangle 49"/>
          <p:cNvSpPr>
            <a:spLocks noChangeArrowheads="1"/>
          </p:cNvSpPr>
          <p:nvPr/>
        </p:nvSpPr>
        <p:spPr bwMode="auto">
          <a:xfrm>
            <a:off x="1009650" y="5062538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Answer: True</a:t>
            </a:r>
            <a:endParaRPr lang="fr-FR" b="1">
              <a:solidFill>
                <a:srgbClr val="FFCC00"/>
              </a:solidFill>
            </a:endParaRPr>
          </a:p>
        </p:txBody>
      </p:sp>
      <p:sp>
        <p:nvSpPr>
          <p:cNvPr id="9266" name="Rectangle 50"/>
          <p:cNvSpPr>
            <a:spLocks noChangeArrowheads="1"/>
          </p:cNvSpPr>
          <p:nvPr/>
        </p:nvSpPr>
        <p:spPr bwMode="auto">
          <a:xfrm>
            <a:off x="685800" y="2682875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2. Mme Hervé cherche du fromage. Elle va </a:t>
            </a:r>
          </a:p>
          <a:p>
            <a:r>
              <a:rPr lang="en-US" b="1">
                <a:solidFill>
                  <a:schemeClr val="bg1"/>
                </a:solidFill>
              </a:rPr>
              <a:t>    à l’épicerie.</a:t>
            </a:r>
          </a:p>
        </p:txBody>
      </p:sp>
      <p:sp>
        <p:nvSpPr>
          <p:cNvPr id="9267" name="Rectangle 51"/>
          <p:cNvSpPr>
            <a:spLocks noChangeArrowheads="1"/>
          </p:cNvSpPr>
          <p:nvPr/>
        </p:nvSpPr>
        <p:spPr bwMode="auto">
          <a:xfrm>
            <a:off x="685800" y="4254500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3. </a:t>
            </a:r>
            <a:r>
              <a:rPr lang="en-US" b="1">
                <a:solidFill>
                  <a:schemeClr val="bg1"/>
                </a:solidFill>
              </a:rPr>
              <a:t>À</a:t>
            </a:r>
            <a:r>
              <a:rPr lang="fr-FR" b="1">
                <a:solidFill>
                  <a:schemeClr val="bg1"/>
                </a:solidFill>
              </a:rPr>
              <a:t> la boucherie on ach</a:t>
            </a:r>
            <a:r>
              <a:rPr lang="en-US" b="1">
                <a:solidFill>
                  <a:schemeClr val="bg1"/>
                </a:solidFill>
              </a:rPr>
              <a:t>è</a:t>
            </a:r>
            <a:r>
              <a:rPr lang="fr-FR" b="1">
                <a:solidFill>
                  <a:schemeClr val="bg1"/>
                </a:solidFill>
              </a:rPr>
              <a:t>te du porc, de </a:t>
            </a:r>
          </a:p>
          <a:p>
            <a:r>
              <a:rPr lang="fr-FR" b="1">
                <a:solidFill>
                  <a:schemeClr val="bg1"/>
                </a:solidFill>
              </a:rPr>
              <a:t>    l’agneau et du poulet.</a:t>
            </a: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7" grpId="0"/>
      <p:bldP spid="9260" grpId="0"/>
      <p:bldP spid="9262" grpId="0"/>
      <p:bldP spid="9265" grpId="0"/>
      <p:bldP spid="9266" grpId="0"/>
      <p:bldP spid="92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685800" y="1676400"/>
            <a:ext cx="807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4. Nous faisons les courses au café.</a:t>
            </a: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1052513" y="2119313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Answer: False</a:t>
            </a:r>
            <a:endParaRPr lang="fr-FR" b="1">
              <a:solidFill>
                <a:srgbClr val="FFCC00"/>
              </a:solidFill>
            </a:endParaRPr>
          </a:p>
        </p:txBody>
      </p:sp>
      <p:sp>
        <p:nvSpPr>
          <p:cNvPr id="104455" name="Rectangle 7"/>
          <p:cNvSpPr>
            <a:spLocks noChangeArrowheads="1"/>
          </p:cNvSpPr>
          <p:nvPr/>
        </p:nvSpPr>
        <p:spPr bwMode="auto">
          <a:xfrm>
            <a:off x="1828800" y="427038"/>
            <a:ext cx="3810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Answer</a:t>
            </a:r>
            <a:r>
              <a:rPr lang="fr-FR" sz="2800" b="1">
                <a:solidFill>
                  <a:srgbClr val="FFCC00"/>
                </a:solidFill>
              </a:rPr>
              <a:t> True </a:t>
            </a:r>
            <a:r>
              <a:rPr lang="fr-FR" sz="2800">
                <a:solidFill>
                  <a:srgbClr val="FFCC00"/>
                </a:solidFill>
              </a:rPr>
              <a:t>or </a:t>
            </a:r>
            <a:r>
              <a:rPr lang="fr-FR" sz="2800" b="1">
                <a:solidFill>
                  <a:srgbClr val="FFCC00"/>
                </a:solidFill>
              </a:rPr>
              <a:t>False.</a:t>
            </a:r>
            <a:endParaRPr lang="en-US" sz="2800" b="1">
              <a:solidFill>
                <a:srgbClr val="FFCC00"/>
              </a:solidFill>
            </a:endParaRPr>
          </a:p>
        </p:txBody>
      </p:sp>
      <p:sp>
        <p:nvSpPr>
          <p:cNvPr id="104456" name="Rectangle 8"/>
          <p:cNvSpPr>
            <a:spLocks noChangeArrowheads="1"/>
          </p:cNvSpPr>
          <p:nvPr/>
        </p:nvSpPr>
        <p:spPr bwMode="auto">
          <a:xfrm>
            <a:off x="685800" y="2924175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5.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On mange quelquefois des œufs avec du </a:t>
            </a:r>
          </a:p>
          <a:p>
            <a:r>
              <a:rPr lang="en-US" b="1">
                <a:solidFill>
                  <a:schemeClr val="bg1"/>
                </a:solidFill>
                <a:cs typeface="Arial" charset="0"/>
              </a:rPr>
              <a:t>    sel et du poivre.</a:t>
            </a:r>
            <a:endParaRPr lang="fr-FR" b="1">
              <a:solidFill>
                <a:schemeClr val="bg1"/>
              </a:solidFill>
            </a:endParaRPr>
          </a:p>
        </p:txBody>
      </p:sp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1052513" y="37338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/>
      <p:bldP spid="104454" grpId="0"/>
      <p:bldP spid="104456" grpId="0"/>
      <p:bldP spid="1044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98" name="Picture 54" descr="FR01-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19200"/>
            <a:ext cx="7924800" cy="4191000"/>
          </a:xfrm>
          <a:prstGeom prst="rect">
            <a:avLst/>
          </a:prstGeom>
          <a:noFill/>
        </p:spPr>
      </p:pic>
      <p:sp>
        <p:nvSpPr>
          <p:cNvPr id="108559" name="Text Box 15"/>
          <p:cNvSpPr txBox="1">
            <a:spLocks noChangeArrowheads="1"/>
          </p:cNvSpPr>
          <p:nvPr/>
        </p:nvSpPr>
        <p:spPr bwMode="auto">
          <a:xfrm>
            <a:off x="1408113" y="4957763"/>
            <a:ext cx="1039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une pomme</a:t>
            </a:r>
          </a:p>
        </p:txBody>
      </p:sp>
      <p:sp>
        <p:nvSpPr>
          <p:cNvPr id="108560" name="Text Box 16"/>
          <p:cNvSpPr txBox="1">
            <a:spLocks noChangeArrowheads="1"/>
          </p:cNvSpPr>
          <p:nvPr/>
        </p:nvSpPr>
        <p:spPr bwMode="auto">
          <a:xfrm>
            <a:off x="919163" y="3532188"/>
            <a:ext cx="10810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le marchand</a:t>
            </a:r>
          </a:p>
        </p:txBody>
      </p:sp>
      <p:sp>
        <p:nvSpPr>
          <p:cNvPr id="108561" name="Text Box 17"/>
          <p:cNvSpPr txBox="1">
            <a:spLocks noChangeArrowheads="1"/>
          </p:cNvSpPr>
          <p:nvPr/>
        </p:nvSpPr>
        <p:spPr bwMode="auto">
          <a:xfrm>
            <a:off x="3838575" y="5002213"/>
            <a:ext cx="9779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des fraises</a:t>
            </a:r>
          </a:p>
        </p:txBody>
      </p:sp>
      <p:sp>
        <p:nvSpPr>
          <p:cNvPr id="108562" name="Text Box 18"/>
          <p:cNvSpPr txBox="1">
            <a:spLocks noChangeArrowheads="1"/>
          </p:cNvSpPr>
          <p:nvPr/>
        </p:nvSpPr>
        <p:spPr bwMode="auto">
          <a:xfrm>
            <a:off x="4241800" y="3871913"/>
            <a:ext cx="8715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une poire</a:t>
            </a:r>
          </a:p>
        </p:txBody>
      </p:sp>
      <p:sp>
        <p:nvSpPr>
          <p:cNvPr id="108563" name="Text Box 19"/>
          <p:cNvSpPr txBox="1">
            <a:spLocks noChangeArrowheads="1"/>
          </p:cNvSpPr>
          <p:nvPr/>
        </p:nvSpPr>
        <p:spPr bwMode="auto">
          <a:xfrm>
            <a:off x="6653213" y="3538538"/>
            <a:ext cx="14859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des haricots verts</a:t>
            </a:r>
          </a:p>
        </p:txBody>
      </p:sp>
      <p:sp>
        <p:nvSpPr>
          <p:cNvPr id="108564" name="Text Box 20"/>
          <p:cNvSpPr txBox="1">
            <a:spLocks noChangeArrowheads="1"/>
          </p:cNvSpPr>
          <p:nvPr/>
        </p:nvSpPr>
        <p:spPr bwMode="auto">
          <a:xfrm>
            <a:off x="5462588" y="3267075"/>
            <a:ext cx="16398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une pomme de terre</a:t>
            </a:r>
          </a:p>
        </p:txBody>
      </p:sp>
      <p:sp>
        <p:nvSpPr>
          <p:cNvPr id="108565" name="Text Box 21"/>
          <p:cNvSpPr txBox="1">
            <a:spLocks noChangeArrowheads="1"/>
          </p:cNvSpPr>
          <p:nvPr/>
        </p:nvSpPr>
        <p:spPr bwMode="auto">
          <a:xfrm>
            <a:off x="5486400" y="2890838"/>
            <a:ext cx="971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une salade</a:t>
            </a:r>
          </a:p>
        </p:txBody>
      </p:sp>
      <p:sp>
        <p:nvSpPr>
          <p:cNvPr id="108566" name="Text Box 22"/>
          <p:cNvSpPr txBox="1">
            <a:spLocks noChangeArrowheads="1"/>
          </p:cNvSpPr>
          <p:nvPr/>
        </p:nvSpPr>
        <p:spPr bwMode="auto">
          <a:xfrm>
            <a:off x="5114925" y="1600200"/>
            <a:ext cx="1165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la marchande</a:t>
            </a:r>
          </a:p>
        </p:txBody>
      </p:sp>
      <p:sp>
        <p:nvSpPr>
          <p:cNvPr id="108569" name="Text Box 25"/>
          <p:cNvSpPr txBox="1">
            <a:spLocks noChangeArrowheads="1"/>
          </p:cNvSpPr>
          <p:nvPr/>
        </p:nvSpPr>
        <p:spPr bwMode="auto">
          <a:xfrm>
            <a:off x="1600200" y="533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  <a:cs typeface="Arial" charset="0"/>
              </a:rPr>
              <a:t>Au</a:t>
            </a:r>
            <a:r>
              <a:rPr lang="en-US" b="1">
                <a:solidFill>
                  <a:schemeClr val="bg1"/>
                </a:solidFill>
              </a:rPr>
              <a:t> march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é</a:t>
            </a:r>
          </a:p>
        </p:txBody>
      </p:sp>
      <p:pic>
        <p:nvPicPr>
          <p:cNvPr id="108571" name="Picture 27" descr="audio-small">
            <a:hlinkClick r:id="" action="ppaction://noaction">
              <a:snd r:embed="rId3" name="Fr1_Ch6_Pg_19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0" y="695325"/>
            <a:ext cx="228600" cy="215900"/>
          </a:xfrm>
          <a:prstGeom prst="rect">
            <a:avLst/>
          </a:prstGeom>
          <a:noFill/>
        </p:spPr>
      </p:pic>
      <p:sp>
        <p:nvSpPr>
          <p:cNvPr id="108587" name="Line 43"/>
          <p:cNvSpPr>
            <a:spLocks noChangeShapeType="1"/>
          </p:cNvSpPr>
          <p:nvPr/>
        </p:nvSpPr>
        <p:spPr bwMode="auto">
          <a:xfrm flipH="1" flipV="1">
            <a:off x="1828800" y="3214688"/>
            <a:ext cx="381000" cy="3667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88" name="Line 44"/>
          <p:cNvSpPr>
            <a:spLocks noChangeShapeType="1"/>
          </p:cNvSpPr>
          <p:nvPr/>
        </p:nvSpPr>
        <p:spPr bwMode="auto">
          <a:xfrm flipH="1" flipV="1">
            <a:off x="2424113" y="4643438"/>
            <a:ext cx="228600" cy="3381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89" name="Line 45"/>
          <p:cNvSpPr>
            <a:spLocks noChangeShapeType="1"/>
          </p:cNvSpPr>
          <p:nvPr/>
        </p:nvSpPr>
        <p:spPr bwMode="auto">
          <a:xfrm flipH="1" flipV="1">
            <a:off x="4495800" y="4814888"/>
            <a:ext cx="381000" cy="2143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90" name="Line 46"/>
          <p:cNvSpPr>
            <a:spLocks noChangeShapeType="1"/>
          </p:cNvSpPr>
          <p:nvPr/>
        </p:nvSpPr>
        <p:spPr bwMode="auto">
          <a:xfrm flipH="1" flipV="1">
            <a:off x="6329363" y="2771775"/>
            <a:ext cx="223837" cy="123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91" name="Line 47"/>
          <p:cNvSpPr>
            <a:spLocks noChangeShapeType="1"/>
          </p:cNvSpPr>
          <p:nvPr/>
        </p:nvSpPr>
        <p:spPr bwMode="auto">
          <a:xfrm>
            <a:off x="4986338" y="1857375"/>
            <a:ext cx="1309687" cy="33813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08572" name="Picture 28" descr="audio-small">
            <a:hlinkClick r:id="" action="ppaction://noaction">
              <a:snd r:embed="rId5" name="4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0888" y="1733550"/>
            <a:ext cx="228600" cy="215900"/>
          </a:xfrm>
          <a:prstGeom prst="rect">
            <a:avLst/>
          </a:prstGeom>
          <a:noFill/>
        </p:spPr>
      </p:pic>
      <p:pic>
        <p:nvPicPr>
          <p:cNvPr id="108573" name="Picture 29" descr="audio-small">
            <a:hlinkClick r:id="" action="ppaction://noaction">
              <a:snd r:embed="rId6" name="5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2688" y="1409700"/>
            <a:ext cx="228600" cy="215900"/>
          </a:xfrm>
          <a:prstGeom prst="rect">
            <a:avLst/>
          </a:prstGeom>
          <a:noFill/>
        </p:spPr>
      </p:pic>
      <p:pic>
        <p:nvPicPr>
          <p:cNvPr id="108574" name="Picture 30" descr="audio-small">
            <a:hlinkClick r:id="" action="ppaction://noaction">
              <a:snd r:embed="rId7" name="5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633538"/>
            <a:ext cx="228600" cy="215900"/>
          </a:xfrm>
          <a:prstGeom prst="rect">
            <a:avLst/>
          </a:prstGeom>
          <a:noFill/>
        </p:spPr>
      </p:pic>
      <p:pic>
        <p:nvPicPr>
          <p:cNvPr id="108575" name="Picture 31" descr="audio-small">
            <a:hlinkClick r:id="" action="ppaction://noaction">
              <a:snd r:embed="rId8" name="5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7963" y="2914650"/>
            <a:ext cx="228600" cy="215900"/>
          </a:xfrm>
          <a:prstGeom prst="rect">
            <a:avLst/>
          </a:prstGeom>
          <a:noFill/>
        </p:spPr>
      </p:pic>
      <p:pic>
        <p:nvPicPr>
          <p:cNvPr id="108576" name="Picture 32" descr="audio-small">
            <a:hlinkClick r:id="" action="ppaction://noaction">
              <a:snd r:embed="rId9" name="4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5500" y="3567113"/>
            <a:ext cx="228600" cy="215900"/>
          </a:xfrm>
          <a:prstGeom prst="rect">
            <a:avLst/>
          </a:prstGeom>
          <a:noFill/>
        </p:spPr>
      </p:pic>
      <p:pic>
        <p:nvPicPr>
          <p:cNvPr id="108577" name="Picture 33" descr="audio-small">
            <a:hlinkClick r:id="" action="ppaction://noaction">
              <a:snd r:embed="rId10" name="5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48525" y="3295650"/>
            <a:ext cx="228600" cy="215900"/>
          </a:xfrm>
          <a:prstGeom prst="rect">
            <a:avLst/>
          </a:prstGeom>
          <a:noFill/>
        </p:spPr>
      </p:pic>
      <p:pic>
        <p:nvPicPr>
          <p:cNvPr id="108578" name="Picture 34" descr="audio-small">
            <a:hlinkClick r:id="" action="ppaction://noaction">
              <a:snd r:embed="rId11" name="5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0075" y="3575050"/>
            <a:ext cx="228600" cy="215900"/>
          </a:xfrm>
          <a:prstGeom prst="rect">
            <a:avLst/>
          </a:prstGeom>
          <a:noFill/>
        </p:spPr>
      </p:pic>
      <p:pic>
        <p:nvPicPr>
          <p:cNvPr id="108579" name="Picture 35" descr="audio-small">
            <a:hlinkClick r:id="" action="ppaction://noaction">
              <a:snd r:embed="rId12" name="5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3825" y="3905250"/>
            <a:ext cx="228600" cy="215900"/>
          </a:xfrm>
          <a:prstGeom prst="rect">
            <a:avLst/>
          </a:prstGeom>
          <a:noFill/>
        </p:spPr>
      </p:pic>
      <p:pic>
        <p:nvPicPr>
          <p:cNvPr id="108580" name="Picture 36" descr="audio-small">
            <a:hlinkClick r:id="" action="ppaction://noaction">
              <a:snd r:embed="rId13" name="5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3650" y="5008563"/>
            <a:ext cx="228600" cy="215900"/>
          </a:xfrm>
          <a:prstGeom prst="rect">
            <a:avLst/>
          </a:prstGeom>
          <a:noFill/>
        </p:spPr>
      </p:pic>
      <p:pic>
        <p:nvPicPr>
          <p:cNvPr id="108581" name="Picture 37" descr="audio-small">
            <a:hlinkClick r:id="" action="ppaction://noaction">
              <a:snd r:embed="rId14" name="5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5029200"/>
            <a:ext cx="228600" cy="215900"/>
          </a:xfrm>
          <a:prstGeom prst="rect">
            <a:avLst/>
          </a:prstGeom>
          <a:noFill/>
        </p:spPr>
      </p:pic>
      <p:sp>
        <p:nvSpPr>
          <p:cNvPr id="108567" name="Text Box 23"/>
          <p:cNvSpPr txBox="1">
            <a:spLocks noChangeArrowheads="1"/>
          </p:cNvSpPr>
          <p:nvPr/>
        </p:nvSpPr>
        <p:spPr bwMode="auto">
          <a:xfrm>
            <a:off x="1552575" y="1695450"/>
            <a:ext cx="166211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/>
              <a:t>Il est bon, mon melon!</a:t>
            </a:r>
          </a:p>
        </p:txBody>
      </p:sp>
      <p:sp>
        <p:nvSpPr>
          <p:cNvPr id="108568" name="Text Box 24"/>
          <p:cNvSpPr txBox="1">
            <a:spLocks noChangeArrowheads="1"/>
          </p:cNvSpPr>
          <p:nvPr/>
        </p:nvSpPr>
        <p:spPr bwMode="auto">
          <a:xfrm>
            <a:off x="6491288" y="1406525"/>
            <a:ext cx="1927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/>
              <a:t>Elle est bonne, ma salade!</a:t>
            </a:r>
          </a:p>
        </p:txBody>
      </p:sp>
      <p:sp>
        <p:nvSpPr>
          <p:cNvPr id="108599" name="Line 55"/>
          <p:cNvSpPr>
            <a:spLocks noChangeShapeType="1"/>
          </p:cNvSpPr>
          <p:nvPr/>
        </p:nvSpPr>
        <p:spPr bwMode="auto">
          <a:xfrm flipH="1" flipV="1">
            <a:off x="3857625" y="3505200"/>
            <a:ext cx="1524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600" name="Line 56"/>
          <p:cNvSpPr>
            <a:spLocks noChangeShapeType="1"/>
          </p:cNvSpPr>
          <p:nvPr/>
        </p:nvSpPr>
        <p:spPr bwMode="auto">
          <a:xfrm flipH="1" flipV="1">
            <a:off x="7772400" y="3109913"/>
            <a:ext cx="45720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601" name="Line 57"/>
          <p:cNvSpPr>
            <a:spLocks noChangeShapeType="1"/>
          </p:cNvSpPr>
          <p:nvPr/>
        </p:nvSpPr>
        <p:spPr bwMode="auto">
          <a:xfrm flipH="1" flipV="1">
            <a:off x="6934200" y="2971800"/>
            <a:ext cx="381000" cy="319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08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108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108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108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8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10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5" dur="500"/>
                                        <p:tgtEl>
                                          <p:spTgt spid="1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9" grpId="0"/>
      <p:bldP spid="108560" grpId="0"/>
      <p:bldP spid="108561" grpId="0"/>
      <p:bldP spid="108562" grpId="0"/>
      <p:bldP spid="108563" grpId="0"/>
      <p:bldP spid="108564" grpId="0"/>
      <p:bldP spid="108565" grpId="0"/>
      <p:bldP spid="108566" grpId="0"/>
      <p:bldP spid="108567" grpId="0"/>
      <p:bldP spid="1085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82" name="Picture 14" descr="FR01-1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363" y="1077913"/>
            <a:ext cx="7005637" cy="3889375"/>
          </a:xfrm>
          <a:noFill/>
          <a:ln>
            <a:miter lim="800000"/>
            <a:headEnd/>
            <a:tailEnd/>
          </a:ln>
        </p:spPr>
      </p:pic>
      <p:sp>
        <p:nvSpPr>
          <p:cNvPr id="109584" name="Text Box 16"/>
          <p:cNvSpPr txBox="1">
            <a:spLocks noChangeArrowheads="1"/>
          </p:cNvSpPr>
          <p:nvPr/>
        </p:nvSpPr>
        <p:spPr bwMode="auto">
          <a:xfrm>
            <a:off x="1204913" y="5013325"/>
            <a:ext cx="2559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Ariane est au march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en-US" sz="1800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9585" name="Text Box 17"/>
          <p:cNvSpPr txBox="1">
            <a:spLocks noChangeArrowheads="1"/>
          </p:cNvSpPr>
          <p:nvPr/>
        </p:nvSpPr>
        <p:spPr bwMode="auto">
          <a:xfrm>
            <a:off x="1206500" y="5394325"/>
            <a:ext cx="3511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Elle veut acheter des l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en-US" sz="1800" b="1">
                <a:solidFill>
                  <a:schemeClr val="bg1"/>
                </a:solidFill>
              </a:rPr>
              <a:t>gumes.</a:t>
            </a:r>
          </a:p>
        </p:txBody>
      </p:sp>
      <p:sp>
        <p:nvSpPr>
          <p:cNvPr id="109586" name="Text Box 18"/>
          <p:cNvSpPr txBox="1">
            <a:spLocks noChangeArrowheads="1"/>
          </p:cNvSpPr>
          <p:nvPr/>
        </p:nvSpPr>
        <p:spPr bwMode="auto">
          <a:xfrm>
            <a:off x="5067300" y="4962525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Elle va chez la marchande de fruits et l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en-US" sz="1800" b="1">
                <a:solidFill>
                  <a:schemeClr val="bg1"/>
                </a:solidFill>
              </a:rPr>
              <a:t>gumes.</a:t>
            </a:r>
          </a:p>
        </p:txBody>
      </p:sp>
      <p:sp>
        <p:nvSpPr>
          <p:cNvPr id="109587" name="Text Box 19"/>
          <p:cNvSpPr txBox="1">
            <a:spLocks noChangeArrowheads="1"/>
          </p:cNvSpPr>
          <p:nvPr/>
        </p:nvSpPr>
        <p:spPr bwMode="auto">
          <a:xfrm>
            <a:off x="5053013" y="4394200"/>
            <a:ext cx="20558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/>
              <a:t>un kilo = 1 000 (mille) grammes</a:t>
            </a:r>
          </a:p>
        </p:txBody>
      </p:sp>
      <p:sp>
        <p:nvSpPr>
          <p:cNvPr id="109588" name="Text Box 20"/>
          <p:cNvSpPr txBox="1">
            <a:spLocks noChangeArrowheads="1"/>
          </p:cNvSpPr>
          <p:nvPr/>
        </p:nvSpPr>
        <p:spPr bwMode="auto">
          <a:xfrm>
            <a:off x="5048250" y="4575175"/>
            <a:ext cx="240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/>
              <a:t>une livre = 500 (cinq cents) grammes</a:t>
            </a:r>
          </a:p>
        </p:txBody>
      </p:sp>
      <p:sp>
        <p:nvSpPr>
          <p:cNvPr id="109589" name="Text Box 21"/>
          <p:cNvSpPr txBox="1">
            <a:spLocks noChangeArrowheads="1"/>
          </p:cNvSpPr>
          <p:nvPr/>
        </p:nvSpPr>
        <p:spPr bwMode="auto">
          <a:xfrm>
            <a:off x="1079500" y="1312863"/>
            <a:ext cx="1898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/>
              <a:t>C’est combien, les carottes?</a:t>
            </a:r>
          </a:p>
        </p:txBody>
      </p:sp>
      <p:sp>
        <p:nvSpPr>
          <p:cNvPr id="109590" name="Text Box 22"/>
          <p:cNvSpPr txBox="1">
            <a:spLocks noChangeArrowheads="1"/>
          </p:cNvSpPr>
          <p:nvPr/>
        </p:nvSpPr>
        <p:spPr bwMode="auto">
          <a:xfrm>
            <a:off x="1371600" y="2597150"/>
            <a:ext cx="1047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Alors, un kilo, s’il vous pla</a:t>
            </a:r>
            <a:r>
              <a:rPr lang="en-US" sz="1000" b="1">
                <a:cs typeface="Arial" charset="0"/>
              </a:rPr>
              <a:t>î</a:t>
            </a:r>
            <a:r>
              <a:rPr lang="en-US" sz="1000" b="1"/>
              <a:t>t.</a:t>
            </a:r>
          </a:p>
        </p:txBody>
      </p:sp>
      <p:sp>
        <p:nvSpPr>
          <p:cNvPr id="109591" name="Text Box 23"/>
          <p:cNvSpPr txBox="1">
            <a:spLocks noChangeArrowheads="1"/>
          </p:cNvSpPr>
          <p:nvPr/>
        </p:nvSpPr>
        <p:spPr bwMode="auto">
          <a:xfrm>
            <a:off x="3157538" y="20161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000" b="1"/>
              <a:t>Un, euro le kilo.</a:t>
            </a:r>
          </a:p>
        </p:txBody>
      </p:sp>
      <p:sp>
        <p:nvSpPr>
          <p:cNvPr id="109592" name="Text Box 24"/>
          <p:cNvSpPr txBox="1">
            <a:spLocks noChangeArrowheads="1"/>
          </p:cNvSpPr>
          <p:nvPr/>
        </p:nvSpPr>
        <p:spPr bwMode="auto">
          <a:xfrm>
            <a:off x="4953000" y="1335088"/>
            <a:ext cx="152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Oui, une livre de tomates et c’est tout.</a:t>
            </a:r>
          </a:p>
        </p:txBody>
      </p:sp>
      <p:sp>
        <p:nvSpPr>
          <p:cNvPr id="109593" name="Text Box 25"/>
          <p:cNvSpPr txBox="1">
            <a:spLocks noChangeArrowheads="1"/>
          </p:cNvSpPr>
          <p:nvPr/>
        </p:nvSpPr>
        <p:spPr bwMode="auto">
          <a:xfrm>
            <a:off x="6605588" y="1757363"/>
            <a:ext cx="1347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Alors </a:t>
            </a:r>
            <a:r>
              <a:rPr lang="en-US" sz="1000" b="1">
                <a:cs typeface="Arial" charset="0"/>
              </a:rPr>
              <a:t>ç</a:t>
            </a:r>
            <a:r>
              <a:rPr lang="en-US" sz="1000" b="1"/>
              <a:t>a fait deux euros cinquante.</a:t>
            </a:r>
          </a:p>
        </p:txBody>
      </p:sp>
      <p:sp>
        <p:nvSpPr>
          <p:cNvPr id="109602" name="Text Box 34"/>
          <p:cNvSpPr txBox="1">
            <a:spLocks noChangeArrowheads="1"/>
          </p:cNvSpPr>
          <p:nvPr/>
        </p:nvSpPr>
        <p:spPr bwMode="auto">
          <a:xfrm>
            <a:off x="3738563" y="3252788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Vous voulez autre chose?</a:t>
            </a:r>
          </a:p>
        </p:txBody>
      </p:sp>
      <p:pic>
        <p:nvPicPr>
          <p:cNvPr id="109603" name="Picture 35" descr="audio-small">
            <a:hlinkClick r:id="" action="ppaction://noaction">
              <a:snd r:embed="rId3" name="6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5072063"/>
            <a:ext cx="228600" cy="215900"/>
          </a:xfrm>
          <a:prstGeom prst="rect">
            <a:avLst/>
          </a:prstGeom>
          <a:noFill/>
        </p:spPr>
      </p:pic>
      <p:pic>
        <p:nvPicPr>
          <p:cNvPr id="109604" name="Picture 36" descr="audio-small">
            <a:hlinkClick r:id="" action="ppaction://noaction">
              <a:snd r:embed="rId5" name="6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25" y="5456238"/>
            <a:ext cx="228600" cy="215900"/>
          </a:xfrm>
          <a:prstGeom prst="rect">
            <a:avLst/>
          </a:prstGeom>
          <a:noFill/>
        </p:spPr>
      </p:pic>
      <p:pic>
        <p:nvPicPr>
          <p:cNvPr id="109605" name="Picture 37" descr="audio-small">
            <a:hlinkClick r:id="" action="ppaction://noaction">
              <a:snd r:embed="rId6" name="6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2038" y="5029200"/>
            <a:ext cx="228600" cy="215900"/>
          </a:xfrm>
          <a:prstGeom prst="rect">
            <a:avLst/>
          </a:prstGeom>
          <a:noFill/>
        </p:spPr>
      </p:pic>
      <p:pic>
        <p:nvPicPr>
          <p:cNvPr id="109596" name="Picture 28" descr="audio-small">
            <a:hlinkClick r:id="" action="ppaction://noaction">
              <a:snd r:embed="rId7" name="5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6563" y="1316038"/>
            <a:ext cx="228600" cy="215900"/>
          </a:xfrm>
          <a:prstGeom prst="rect">
            <a:avLst/>
          </a:prstGeom>
          <a:noFill/>
        </p:spPr>
      </p:pic>
      <p:pic>
        <p:nvPicPr>
          <p:cNvPr id="109597" name="Picture 29" descr="audio-small">
            <a:hlinkClick r:id="" action="ppaction://noaction">
              <a:snd r:embed="rId8" name="6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43163" y="2754313"/>
            <a:ext cx="228600" cy="215900"/>
          </a:xfrm>
          <a:prstGeom prst="rect">
            <a:avLst/>
          </a:prstGeom>
          <a:noFill/>
        </p:spPr>
      </p:pic>
      <p:pic>
        <p:nvPicPr>
          <p:cNvPr id="109598" name="Picture 30" descr="audio-small">
            <a:hlinkClick r:id="" action="ppaction://noaction">
              <a:snd r:embed="rId9" name="5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29100" y="2044700"/>
            <a:ext cx="228600" cy="215900"/>
          </a:xfrm>
          <a:prstGeom prst="rect">
            <a:avLst/>
          </a:prstGeom>
          <a:noFill/>
        </p:spPr>
      </p:pic>
      <p:pic>
        <p:nvPicPr>
          <p:cNvPr id="109599" name="Picture 31" descr="audio-small">
            <a:hlinkClick r:id="" action="ppaction://noaction">
              <a:snd r:embed="rId10" name="6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4250" y="3352800"/>
            <a:ext cx="228600" cy="215900"/>
          </a:xfrm>
          <a:prstGeom prst="rect">
            <a:avLst/>
          </a:prstGeom>
          <a:noFill/>
        </p:spPr>
      </p:pic>
      <p:pic>
        <p:nvPicPr>
          <p:cNvPr id="109600" name="Picture 32" descr="audio-small">
            <a:hlinkClick r:id="" action="ppaction://noaction">
              <a:snd r:embed="rId11" name="6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3188" y="1481138"/>
            <a:ext cx="228600" cy="215900"/>
          </a:xfrm>
          <a:prstGeom prst="rect">
            <a:avLst/>
          </a:prstGeom>
          <a:noFill/>
        </p:spPr>
      </p:pic>
      <p:pic>
        <p:nvPicPr>
          <p:cNvPr id="109601" name="Picture 33" descr="audio-small">
            <a:hlinkClick r:id="" action="ppaction://noaction">
              <a:snd r:embed="rId12" name="6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1857375"/>
            <a:ext cx="228600" cy="215900"/>
          </a:xfrm>
          <a:prstGeom prst="rect">
            <a:avLst/>
          </a:prstGeom>
          <a:noFill/>
        </p:spPr>
      </p:pic>
      <p:pic>
        <p:nvPicPr>
          <p:cNvPr id="109607" name="Picture 39" descr="audio-small">
            <a:hlinkClick r:id="" action="ppaction://noaction">
              <a:snd r:embed="rId13" name="6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2500" y="4368800"/>
            <a:ext cx="228600" cy="215900"/>
          </a:xfrm>
          <a:prstGeom prst="rect">
            <a:avLst/>
          </a:prstGeom>
          <a:noFill/>
        </p:spPr>
      </p:pic>
      <p:pic>
        <p:nvPicPr>
          <p:cNvPr id="109608" name="Picture 40" descr="audio-small">
            <a:hlinkClick r:id="" action="ppaction://noaction">
              <a:snd r:embed="rId14" name="6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2500" y="4610100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09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9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09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9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109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109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9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09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09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9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500"/>
                                        <p:tgtEl>
                                          <p:spTgt spid="109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500"/>
                                        <p:tgtEl>
                                          <p:spTgt spid="109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109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9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0" dur="500"/>
                                        <p:tgtEl>
                                          <p:spTgt spid="109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09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9" dur="500"/>
                                        <p:tgtEl>
                                          <p:spTgt spid="109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9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84" grpId="0"/>
      <p:bldP spid="109585" grpId="0"/>
      <p:bldP spid="109586" grpId="0"/>
      <p:bldP spid="109589" grpId="0"/>
      <p:bldP spid="109590" grpId="0"/>
      <p:bldP spid="109591" grpId="0"/>
      <p:bldP spid="109592" grpId="0"/>
      <p:bldP spid="109593" grpId="0"/>
      <p:bldP spid="1096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690563" y="1600200"/>
            <a:ext cx="1752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Julien et son fr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en-US" sz="1800" b="1">
                <a:solidFill>
                  <a:schemeClr val="bg1"/>
                </a:solidFill>
              </a:rPr>
              <a:t>re sont au supermarch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en-US" sz="1800" b="1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106510" name="Picture 14" descr="FR01-09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2225" y="952500"/>
            <a:ext cx="6053138" cy="4514850"/>
          </a:xfrm>
          <a:noFill/>
          <a:ln>
            <a:miter lim="800000"/>
            <a:headEnd/>
            <a:tailEnd/>
          </a:ln>
        </p:spPr>
      </p:pic>
      <p:sp>
        <p:nvSpPr>
          <p:cNvPr id="106512" name="Text Box 16"/>
          <p:cNvSpPr txBox="1">
            <a:spLocks noChangeArrowheads="1"/>
          </p:cNvSpPr>
          <p:nvPr/>
        </p:nvSpPr>
        <p:spPr bwMode="auto">
          <a:xfrm>
            <a:off x="690563" y="2722563"/>
            <a:ext cx="1752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Julien veut acheter de l’eau min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en-US" sz="1800" b="1">
                <a:solidFill>
                  <a:schemeClr val="bg1"/>
                </a:solidFill>
              </a:rPr>
              <a:t>rale et du lait.</a:t>
            </a:r>
          </a:p>
        </p:txBody>
      </p:sp>
      <p:sp>
        <p:nvSpPr>
          <p:cNvPr id="106513" name="Text Box 17"/>
          <p:cNvSpPr txBox="1">
            <a:spLocks noChangeArrowheads="1"/>
          </p:cNvSpPr>
          <p:nvPr/>
        </p:nvSpPr>
        <p:spPr bwMode="auto">
          <a:xfrm>
            <a:off x="690563" y="4132263"/>
            <a:ext cx="1828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ach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en-US" sz="1800" b="1">
                <a:solidFill>
                  <a:schemeClr val="bg1"/>
                </a:solidFill>
              </a:rPr>
              <a:t>te une bouteille d’eau min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en-US" sz="1800" b="1">
                <a:solidFill>
                  <a:schemeClr val="bg1"/>
                </a:solidFill>
              </a:rPr>
              <a:t>rale et un litre de lait.</a:t>
            </a:r>
          </a:p>
        </p:txBody>
      </p:sp>
      <p:sp>
        <p:nvSpPr>
          <p:cNvPr id="106514" name="Text Box 18"/>
          <p:cNvSpPr txBox="1">
            <a:spLocks noChangeArrowheads="1"/>
          </p:cNvSpPr>
          <p:nvPr/>
        </p:nvSpPr>
        <p:spPr bwMode="auto">
          <a:xfrm>
            <a:off x="4448175" y="151447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On ach</a:t>
            </a:r>
            <a:r>
              <a:rPr lang="en-US" sz="1000" b="1">
                <a:cs typeface="Arial" charset="0"/>
              </a:rPr>
              <a:t>è</a:t>
            </a:r>
            <a:r>
              <a:rPr lang="en-US" sz="1000" b="1"/>
              <a:t>te </a:t>
            </a:r>
          </a:p>
          <a:p>
            <a:pPr algn="ctr"/>
            <a:r>
              <a:rPr lang="en-US" sz="1000" b="1"/>
              <a:t>des </a:t>
            </a:r>
            <a:r>
              <a:rPr lang="en-US" sz="1000" b="1">
                <a:cs typeface="Arial" charset="0"/>
              </a:rPr>
              <a:t>é</a:t>
            </a:r>
            <a:r>
              <a:rPr lang="en-US" sz="1000" b="1"/>
              <a:t>pinards?</a:t>
            </a:r>
          </a:p>
        </p:txBody>
      </p:sp>
      <p:sp>
        <p:nvSpPr>
          <p:cNvPr id="106515" name="Text Box 19"/>
          <p:cNvSpPr txBox="1">
            <a:spLocks noChangeArrowheads="1"/>
          </p:cNvSpPr>
          <p:nvPr/>
        </p:nvSpPr>
        <p:spPr bwMode="auto">
          <a:xfrm>
            <a:off x="6353175" y="1709738"/>
            <a:ext cx="1066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Non.</a:t>
            </a:r>
          </a:p>
        </p:txBody>
      </p:sp>
      <p:sp>
        <p:nvSpPr>
          <p:cNvPr id="106516" name="Text Box 20"/>
          <p:cNvSpPr txBox="1">
            <a:spLocks noChangeArrowheads="1"/>
          </p:cNvSpPr>
          <p:nvPr/>
        </p:nvSpPr>
        <p:spPr bwMode="auto">
          <a:xfrm>
            <a:off x="5014913" y="3008313"/>
            <a:ext cx="1066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Pourquoi?</a:t>
            </a:r>
          </a:p>
        </p:txBody>
      </p:sp>
      <p:sp>
        <p:nvSpPr>
          <p:cNvPr id="106517" name="Text Box 21"/>
          <p:cNvSpPr txBox="1">
            <a:spLocks noChangeArrowheads="1"/>
          </p:cNvSpPr>
          <p:nvPr/>
        </p:nvSpPr>
        <p:spPr bwMode="auto">
          <a:xfrm>
            <a:off x="7434263" y="274637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Parce que je n’aime pas </a:t>
            </a:r>
            <a:r>
              <a:rPr lang="en-US" sz="1000" b="1">
                <a:cs typeface="Arial" charset="0"/>
              </a:rPr>
              <a:t>ç</a:t>
            </a:r>
            <a:r>
              <a:rPr lang="en-US" sz="1000" b="1"/>
              <a:t>a.</a:t>
            </a:r>
          </a:p>
        </p:txBody>
      </p:sp>
      <p:sp>
        <p:nvSpPr>
          <p:cNvPr id="106518" name="Text Box 22"/>
          <p:cNvSpPr txBox="1">
            <a:spLocks noChangeArrowheads="1"/>
          </p:cNvSpPr>
          <p:nvPr/>
        </p:nvSpPr>
        <p:spPr bwMode="auto">
          <a:xfrm>
            <a:off x="5381625" y="4991100"/>
            <a:ext cx="106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200" b="1"/>
              <a:t>un chariot</a:t>
            </a:r>
          </a:p>
        </p:txBody>
      </p:sp>
      <p:pic>
        <p:nvPicPr>
          <p:cNvPr id="106523" name="Picture 27" descr="audio-small">
            <a:hlinkClick r:id="" action="ppaction://noaction">
              <a:snd r:embed="rId3" name="7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5018088"/>
            <a:ext cx="228600" cy="215900"/>
          </a:xfrm>
          <a:prstGeom prst="rect">
            <a:avLst/>
          </a:prstGeom>
          <a:noFill/>
        </p:spPr>
      </p:pic>
      <p:pic>
        <p:nvPicPr>
          <p:cNvPr id="106525" name="Picture 29" descr="audio-small">
            <a:hlinkClick r:id="" action="ppaction://noaction">
              <a:snd r:embed="rId5" name="7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" y="1660525"/>
            <a:ext cx="228600" cy="215900"/>
          </a:xfrm>
          <a:prstGeom prst="rect">
            <a:avLst/>
          </a:prstGeom>
          <a:noFill/>
        </p:spPr>
      </p:pic>
      <p:pic>
        <p:nvPicPr>
          <p:cNvPr id="106526" name="Picture 30" descr="audio-small">
            <a:hlinkClick r:id="" action="ppaction://noaction">
              <a:snd r:embed="rId6" name="7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538" y="2771775"/>
            <a:ext cx="228600" cy="215900"/>
          </a:xfrm>
          <a:prstGeom prst="rect">
            <a:avLst/>
          </a:prstGeom>
          <a:noFill/>
        </p:spPr>
      </p:pic>
      <p:pic>
        <p:nvPicPr>
          <p:cNvPr id="106527" name="Picture 31" descr="audio-small">
            <a:hlinkClick r:id="" action="ppaction://noaction">
              <a:snd r:embed="rId7" name="7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" y="4203700"/>
            <a:ext cx="228600" cy="215900"/>
          </a:xfrm>
          <a:prstGeom prst="rect">
            <a:avLst/>
          </a:prstGeom>
          <a:noFill/>
        </p:spPr>
      </p:pic>
      <p:pic>
        <p:nvPicPr>
          <p:cNvPr id="106520" name="Picture 24" descr="audio-small">
            <a:hlinkClick r:id="" action="ppaction://noaction">
              <a:snd r:embed="rId8" name="6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7363" y="1681163"/>
            <a:ext cx="228600" cy="215900"/>
          </a:xfrm>
          <a:prstGeom prst="rect">
            <a:avLst/>
          </a:prstGeom>
          <a:noFill/>
        </p:spPr>
      </p:pic>
      <p:pic>
        <p:nvPicPr>
          <p:cNvPr id="106521" name="Picture 25" descr="audio-small">
            <a:hlinkClick r:id="" action="ppaction://noaction">
              <a:snd r:embed="rId9" name="7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1724025"/>
            <a:ext cx="228600" cy="215900"/>
          </a:xfrm>
          <a:prstGeom prst="rect">
            <a:avLst/>
          </a:prstGeom>
          <a:noFill/>
        </p:spPr>
      </p:pic>
      <p:pic>
        <p:nvPicPr>
          <p:cNvPr id="106522" name="Picture 26" descr="audio-small">
            <a:hlinkClick r:id="" action="ppaction://noaction">
              <a:snd r:embed="rId10" name="7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7888" y="3009900"/>
            <a:ext cx="228600" cy="215900"/>
          </a:xfrm>
          <a:prstGeom prst="rect">
            <a:avLst/>
          </a:prstGeom>
          <a:noFill/>
        </p:spPr>
      </p:pic>
      <p:pic>
        <p:nvPicPr>
          <p:cNvPr id="106524" name="Picture 28" descr="audio-small">
            <a:hlinkClick r:id="" action="ppaction://noaction">
              <a:snd r:embed="rId11" name="7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5163" y="2819400"/>
            <a:ext cx="228600" cy="215900"/>
          </a:xfrm>
          <a:prstGeom prst="rect">
            <a:avLst/>
          </a:prstGeom>
          <a:noFill/>
        </p:spPr>
      </p:pic>
      <p:sp>
        <p:nvSpPr>
          <p:cNvPr id="106528" name="Line 32"/>
          <p:cNvSpPr>
            <a:spLocks noChangeShapeType="1"/>
          </p:cNvSpPr>
          <p:nvPr/>
        </p:nvSpPr>
        <p:spPr bwMode="auto">
          <a:xfrm flipH="1" flipV="1">
            <a:off x="4724400" y="4786313"/>
            <a:ext cx="3810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6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06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06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10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10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6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106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6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106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106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6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10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6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12" grpId="0"/>
      <p:bldP spid="106513" grpId="0"/>
      <p:bldP spid="106514" grpId="0"/>
      <p:bldP spid="106515" grpId="0"/>
      <p:bldP spid="106516" grpId="0"/>
      <p:bldP spid="106517" grpId="0"/>
      <p:bldP spid="1065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32" name="Picture 12" descr="FR01-10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463" y="1190625"/>
            <a:ext cx="7156450" cy="4292600"/>
          </a:xfrm>
          <a:noFill/>
          <a:ln>
            <a:miter lim="800000"/>
            <a:headEnd/>
            <a:tailEnd/>
          </a:ln>
        </p:spPr>
      </p:pic>
      <p:sp>
        <p:nvSpPr>
          <p:cNvPr id="107534" name="Text Box 14"/>
          <p:cNvSpPr txBox="1">
            <a:spLocks noChangeArrowheads="1"/>
          </p:cNvSpPr>
          <p:nvPr/>
        </p:nvSpPr>
        <p:spPr bwMode="auto">
          <a:xfrm>
            <a:off x="1557338" y="2952750"/>
            <a:ext cx="1719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 b="1"/>
              <a:t>un paquet de l</a:t>
            </a:r>
            <a:r>
              <a:rPr lang="en-US" sz="1200" b="1">
                <a:cs typeface="Arial" charset="0"/>
              </a:rPr>
              <a:t>é</a:t>
            </a:r>
            <a:r>
              <a:rPr lang="en-US" sz="1200" b="1"/>
              <a:t>gumes surgel</a:t>
            </a:r>
            <a:r>
              <a:rPr lang="en-US" sz="1200" b="1">
                <a:cs typeface="Arial" charset="0"/>
              </a:rPr>
              <a:t>é</a:t>
            </a:r>
            <a:r>
              <a:rPr lang="en-US" sz="1200" b="1"/>
              <a:t>s</a:t>
            </a:r>
          </a:p>
        </p:txBody>
      </p:sp>
      <p:sp>
        <p:nvSpPr>
          <p:cNvPr id="107535" name="Text Box 15"/>
          <p:cNvSpPr txBox="1">
            <a:spLocks noChangeArrowheads="1"/>
          </p:cNvSpPr>
          <p:nvPr/>
        </p:nvSpPr>
        <p:spPr bwMode="auto">
          <a:xfrm>
            <a:off x="2981325" y="1300163"/>
            <a:ext cx="16192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 b="1"/>
              <a:t>un pot de moutarde</a:t>
            </a:r>
          </a:p>
        </p:txBody>
      </p:sp>
      <p:sp>
        <p:nvSpPr>
          <p:cNvPr id="107536" name="Text Box 16"/>
          <p:cNvSpPr txBox="1">
            <a:spLocks noChangeArrowheads="1"/>
          </p:cNvSpPr>
          <p:nvPr/>
        </p:nvSpPr>
        <p:spPr bwMode="auto">
          <a:xfrm>
            <a:off x="4694238" y="3014663"/>
            <a:ext cx="1177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200" b="1"/>
              <a:t>un litre de lait</a:t>
            </a:r>
          </a:p>
        </p:txBody>
      </p:sp>
      <p:sp>
        <p:nvSpPr>
          <p:cNvPr id="107537" name="Text Box 17"/>
          <p:cNvSpPr txBox="1">
            <a:spLocks noChangeArrowheads="1"/>
          </p:cNvSpPr>
          <p:nvPr/>
        </p:nvSpPr>
        <p:spPr bwMode="auto">
          <a:xfrm>
            <a:off x="5943600" y="2468563"/>
            <a:ext cx="19478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 b="1"/>
              <a:t>250 grammes de beurre</a:t>
            </a:r>
          </a:p>
        </p:txBody>
      </p:sp>
      <p:sp>
        <p:nvSpPr>
          <p:cNvPr id="107538" name="Text Box 18"/>
          <p:cNvSpPr txBox="1">
            <a:spLocks noChangeArrowheads="1"/>
          </p:cNvSpPr>
          <p:nvPr/>
        </p:nvSpPr>
        <p:spPr bwMode="auto">
          <a:xfrm>
            <a:off x="5743575" y="3646488"/>
            <a:ext cx="2343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200" b="1"/>
              <a:t>une bo</a:t>
            </a:r>
            <a:r>
              <a:rPr lang="en-US" sz="1200" b="1">
                <a:cs typeface="Arial" charset="0"/>
              </a:rPr>
              <a:t>î</a:t>
            </a:r>
            <a:r>
              <a:rPr lang="en-US" sz="1200" b="1"/>
              <a:t>te de petits pois</a:t>
            </a:r>
          </a:p>
        </p:txBody>
      </p:sp>
      <p:sp>
        <p:nvSpPr>
          <p:cNvPr id="107539" name="Text Box 19"/>
          <p:cNvSpPr txBox="1">
            <a:spLocks noChangeArrowheads="1"/>
          </p:cNvSpPr>
          <p:nvPr/>
        </p:nvSpPr>
        <p:spPr bwMode="auto">
          <a:xfrm>
            <a:off x="1676400" y="4681538"/>
            <a:ext cx="1252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 b="1"/>
              <a:t>une bouteille d’eau min</a:t>
            </a:r>
            <a:r>
              <a:rPr lang="en-US" sz="1200" b="1">
                <a:cs typeface="Arial" charset="0"/>
              </a:rPr>
              <a:t>é</a:t>
            </a:r>
            <a:r>
              <a:rPr lang="en-US" sz="1200" b="1"/>
              <a:t>rale</a:t>
            </a:r>
          </a:p>
        </p:txBody>
      </p:sp>
      <p:sp>
        <p:nvSpPr>
          <p:cNvPr id="107540" name="Text Box 20"/>
          <p:cNvSpPr txBox="1">
            <a:spLocks noChangeArrowheads="1"/>
          </p:cNvSpPr>
          <p:nvPr/>
        </p:nvSpPr>
        <p:spPr bwMode="auto">
          <a:xfrm>
            <a:off x="3705225" y="3548063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 b="1"/>
              <a:t>une tranche de jambon</a:t>
            </a:r>
          </a:p>
        </p:txBody>
      </p:sp>
      <p:sp>
        <p:nvSpPr>
          <p:cNvPr id="107541" name="Text Box 21"/>
          <p:cNvSpPr txBox="1">
            <a:spLocks noChangeArrowheads="1"/>
          </p:cNvSpPr>
          <p:nvPr/>
        </p:nvSpPr>
        <p:spPr bwMode="auto">
          <a:xfrm>
            <a:off x="4224338" y="5106988"/>
            <a:ext cx="1828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200" b="1"/>
              <a:t>un pot de confiture</a:t>
            </a:r>
          </a:p>
        </p:txBody>
      </p:sp>
      <p:sp>
        <p:nvSpPr>
          <p:cNvPr id="107542" name="Text Box 22"/>
          <p:cNvSpPr txBox="1">
            <a:spLocks noChangeArrowheads="1"/>
          </p:cNvSpPr>
          <p:nvPr/>
        </p:nvSpPr>
        <p:spPr bwMode="auto">
          <a:xfrm>
            <a:off x="6034088" y="5087938"/>
            <a:ext cx="190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200" b="1"/>
              <a:t>une douzaine d’</a:t>
            </a:r>
            <a:r>
              <a:rPr lang="en-US" sz="1200" b="1">
                <a:cs typeface="Arial" charset="0"/>
              </a:rPr>
              <a:t>œ</a:t>
            </a:r>
            <a:r>
              <a:rPr lang="en-US" sz="1200" b="1"/>
              <a:t>ufs</a:t>
            </a:r>
          </a:p>
        </p:txBody>
      </p:sp>
      <p:sp>
        <p:nvSpPr>
          <p:cNvPr id="107555" name="Line 35"/>
          <p:cNvSpPr>
            <a:spLocks noChangeShapeType="1"/>
          </p:cNvSpPr>
          <p:nvPr/>
        </p:nvSpPr>
        <p:spPr bwMode="auto">
          <a:xfrm flipH="1" flipV="1">
            <a:off x="2466975" y="2500313"/>
            <a:ext cx="22860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56" name="Line 36"/>
          <p:cNvSpPr>
            <a:spLocks noChangeShapeType="1"/>
          </p:cNvSpPr>
          <p:nvPr/>
        </p:nvSpPr>
        <p:spPr bwMode="auto">
          <a:xfrm flipH="1">
            <a:off x="4405313" y="1571625"/>
            <a:ext cx="228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57" name="Line 37"/>
          <p:cNvSpPr>
            <a:spLocks noChangeShapeType="1"/>
          </p:cNvSpPr>
          <p:nvPr/>
        </p:nvSpPr>
        <p:spPr bwMode="auto">
          <a:xfrm flipH="1" flipV="1">
            <a:off x="5686425" y="2728913"/>
            <a:ext cx="228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58" name="Line 38"/>
          <p:cNvSpPr>
            <a:spLocks noChangeShapeType="1"/>
          </p:cNvSpPr>
          <p:nvPr/>
        </p:nvSpPr>
        <p:spPr bwMode="auto">
          <a:xfrm flipH="1" flipV="1">
            <a:off x="7558088" y="2176463"/>
            <a:ext cx="3048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59" name="Line 39"/>
          <p:cNvSpPr>
            <a:spLocks noChangeShapeType="1"/>
          </p:cNvSpPr>
          <p:nvPr/>
        </p:nvSpPr>
        <p:spPr bwMode="auto">
          <a:xfrm flipH="1" flipV="1">
            <a:off x="1619250" y="4071938"/>
            <a:ext cx="361950" cy="4238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60" name="Line 40"/>
          <p:cNvSpPr>
            <a:spLocks noChangeShapeType="1"/>
          </p:cNvSpPr>
          <p:nvPr/>
        </p:nvSpPr>
        <p:spPr bwMode="auto">
          <a:xfrm flipH="1" flipV="1">
            <a:off x="5715000" y="4724400"/>
            <a:ext cx="2286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61" name="Line 41"/>
          <p:cNvSpPr>
            <a:spLocks noChangeShapeType="1"/>
          </p:cNvSpPr>
          <p:nvPr/>
        </p:nvSpPr>
        <p:spPr bwMode="auto">
          <a:xfrm flipH="1" flipV="1">
            <a:off x="7381875" y="3290888"/>
            <a:ext cx="4572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62" name="Line 42"/>
          <p:cNvSpPr>
            <a:spLocks noChangeShapeType="1"/>
          </p:cNvSpPr>
          <p:nvPr/>
        </p:nvSpPr>
        <p:spPr bwMode="auto">
          <a:xfrm flipH="1" flipV="1">
            <a:off x="7543800" y="4724400"/>
            <a:ext cx="304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07544" name="Picture 24" descr="audio-small">
            <a:hlinkClick r:id="" action="ppaction://noaction">
              <a:snd r:embed="rId3" name="7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2713" y="2970213"/>
            <a:ext cx="228600" cy="215900"/>
          </a:xfrm>
          <a:prstGeom prst="rect">
            <a:avLst/>
          </a:prstGeom>
          <a:noFill/>
        </p:spPr>
      </p:pic>
      <p:pic>
        <p:nvPicPr>
          <p:cNvPr id="107545" name="Picture 25" descr="audio-small">
            <a:hlinkClick r:id="" action="ppaction://noaction">
              <a:snd r:embed="rId5" name="7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8663" y="1343025"/>
            <a:ext cx="228600" cy="215900"/>
          </a:xfrm>
          <a:prstGeom prst="rect">
            <a:avLst/>
          </a:prstGeom>
          <a:noFill/>
        </p:spPr>
      </p:pic>
      <p:pic>
        <p:nvPicPr>
          <p:cNvPr id="107546" name="Picture 26" descr="audio-small">
            <a:hlinkClick r:id="" action="ppaction://noaction">
              <a:snd r:embed="rId6" name="7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4063" y="3060700"/>
            <a:ext cx="228600" cy="215900"/>
          </a:xfrm>
          <a:prstGeom prst="rect">
            <a:avLst/>
          </a:prstGeom>
          <a:noFill/>
        </p:spPr>
      </p:pic>
      <p:pic>
        <p:nvPicPr>
          <p:cNvPr id="107547" name="Picture 27" descr="audio-small">
            <a:hlinkClick r:id="" action="ppaction://noaction">
              <a:snd r:embed="rId7" name="8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00975" y="2516188"/>
            <a:ext cx="228600" cy="215900"/>
          </a:xfrm>
          <a:prstGeom prst="rect">
            <a:avLst/>
          </a:prstGeom>
          <a:noFill/>
        </p:spPr>
      </p:pic>
      <p:pic>
        <p:nvPicPr>
          <p:cNvPr id="107548" name="Picture 28" descr="audio-small">
            <a:hlinkClick r:id="" action="ppaction://noaction">
              <a:snd r:embed="rId8" name="8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4495800"/>
            <a:ext cx="228600" cy="215900"/>
          </a:xfrm>
          <a:prstGeom prst="rect">
            <a:avLst/>
          </a:prstGeom>
          <a:noFill/>
        </p:spPr>
      </p:pic>
      <p:pic>
        <p:nvPicPr>
          <p:cNvPr id="107549" name="Picture 29" descr="audio-small">
            <a:hlinkClick r:id="" action="ppaction://noaction">
              <a:snd r:embed="rId9" name="8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4250" y="3581400"/>
            <a:ext cx="228600" cy="215900"/>
          </a:xfrm>
          <a:prstGeom prst="rect">
            <a:avLst/>
          </a:prstGeom>
          <a:noFill/>
        </p:spPr>
      </p:pic>
      <p:pic>
        <p:nvPicPr>
          <p:cNvPr id="107550" name="Picture 30" descr="audio-small">
            <a:hlinkClick r:id="" action="ppaction://noaction">
              <a:snd r:embed="rId10" name="8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2163" y="5132388"/>
            <a:ext cx="228600" cy="215900"/>
          </a:xfrm>
          <a:prstGeom prst="rect">
            <a:avLst/>
          </a:prstGeom>
          <a:noFill/>
        </p:spPr>
      </p:pic>
      <p:pic>
        <p:nvPicPr>
          <p:cNvPr id="107551" name="Picture 31" descr="audio-small">
            <a:hlinkClick r:id="" action="ppaction://noaction">
              <a:snd r:embed="rId11" name="8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96213" y="5133975"/>
            <a:ext cx="228600" cy="215900"/>
          </a:xfrm>
          <a:prstGeom prst="rect">
            <a:avLst/>
          </a:prstGeom>
          <a:noFill/>
        </p:spPr>
      </p:pic>
      <p:pic>
        <p:nvPicPr>
          <p:cNvPr id="107552" name="Picture 32" descr="audio-small">
            <a:hlinkClick r:id="" action="ppaction://noaction">
              <a:snd r:embed="rId12" name="8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05738" y="3683000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7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7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07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07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7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07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107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107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107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107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34" grpId="0"/>
      <p:bldP spid="107535" grpId="0"/>
      <p:bldP spid="107536" grpId="0"/>
      <p:bldP spid="107537" grpId="0"/>
      <p:bldP spid="107538" grpId="0"/>
      <p:bldP spid="107539" grpId="0"/>
      <p:bldP spid="107540" grpId="0"/>
      <p:bldP spid="107541" grpId="0"/>
      <p:bldP spid="1075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1828800" y="457200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800" b="1">
                <a:solidFill>
                  <a:srgbClr val="FFCC00"/>
                </a:solidFill>
              </a:rPr>
              <a:t>Complete.</a:t>
            </a:r>
          </a:p>
        </p:txBody>
      </p:sp>
      <p:sp>
        <p:nvSpPr>
          <p:cNvPr id="110598" name="Rectangle 6"/>
          <p:cNvSpPr>
            <a:spLocks noChangeArrowheads="1"/>
          </p:cNvSpPr>
          <p:nvPr/>
        </p:nvSpPr>
        <p:spPr bwMode="auto">
          <a:xfrm>
            <a:off x="990600" y="2035175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l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fr-FR" b="1">
                <a:solidFill>
                  <a:srgbClr val="FFCC00"/>
                </a:solidFill>
              </a:rPr>
              <a:t>gumes</a:t>
            </a:r>
          </a:p>
        </p:txBody>
      </p:sp>
      <p:sp>
        <p:nvSpPr>
          <p:cNvPr id="110599" name="Rectangle 7"/>
          <p:cNvSpPr>
            <a:spLocks noChangeArrowheads="1"/>
          </p:cNvSpPr>
          <p:nvPr/>
        </p:nvSpPr>
        <p:spPr bwMode="auto">
          <a:xfrm>
            <a:off x="685800" y="2859088"/>
            <a:ext cx="7772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2. Je voudrais deux _________ de jambon sur mon  </a:t>
            </a:r>
          </a:p>
          <a:p>
            <a:r>
              <a:rPr lang="fr-FR" b="1">
                <a:solidFill>
                  <a:schemeClr val="bg1"/>
                </a:solidFill>
              </a:rPr>
              <a:t>    sandwich, s’il vous pla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î</a:t>
            </a:r>
            <a:r>
              <a:rPr lang="fr-FR" b="1">
                <a:solidFill>
                  <a:schemeClr val="bg1"/>
                </a:solidFill>
              </a:rPr>
              <a:t>t.</a:t>
            </a:r>
            <a:endParaRPr lang="en-US" sz="1800" b="1">
              <a:solidFill>
                <a:schemeClr val="bg1"/>
              </a:solidFill>
            </a:endParaRPr>
          </a:p>
        </p:txBody>
      </p:sp>
      <p:sp>
        <p:nvSpPr>
          <p:cNvPr id="110600" name="Rectangle 8"/>
          <p:cNvSpPr>
            <a:spLocks noChangeArrowheads="1"/>
          </p:cNvSpPr>
          <p:nvPr/>
        </p:nvSpPr>
        <p:spPr bwMode="auto">
          <a:xfrm>
            <a:off x="1004888" y="3649663"/>
            <a:ext cx="3033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tranches</a:t>
            </a: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685800" y="4459288"/>
            <a:ext cx="7772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3. Ma copine va acheter un _________ de moutarde </a:t>
            </a:r>
          </a:p>
          <a:p>
            <a:r>
              <a:rPr lang="fr-FR" b="1">
                <a:solidFill>
                  <a:schemeClr val="bg1"/>
                </a:solidFill>
              </a:rPr>
              <a:t>    et un _________ de lait.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10602" name="Rectangle 10"/>
          <p:cNvSpPr>
            <a:spLocks noChangeArrowheads="1"/>
          </p:cNvSpPr>
          <p:nvPr/>
        </p:nvSpPr>
        <p:spPr bwMode="auto">
          <a:xfrm>
            <a:off x="990600" y="526415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pot, litre</a:t>
            </a:r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685800" y="1233488"/>
            <a:ext cx="6858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fr-FR" b="1">
                <a:solidFill>
                  <a:schemeClr val="bg1"/>
                </a:solidFill>
              </a:rPr>
              <a:t>Les haricots verts et les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fr-FR" b="1">
                <a:solidFill>
                  <a:schemeClr val="bg1"/>
                </a:solidFill>
              </a:rPr>
              <a:t>pinards sont des  _________</a:t>
            </a:r>
            <a:r>
              <a:rPr lang="fr-FR" sz="1800" b="1">
                <a:solidFill>
                  <a:schemeClr val="bg1"/>
                </a:solidFill>
              </a:rPr>
              <a:t>.</a:t>
            </a:r>
            <a:endParaRPr lang="en-US" sz="1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0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0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9" grpId="0"/>
      <p:bldP spid="110601" grpId="0"/>
      <p:bldP spid="1106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1828800" y="457200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800" b="1">
                <a:solidFill>
                  <a:srgbClr val="FFCC00"/>
                </a:solidFill>
              </a:rPr>
              <a:t>Complete.</a:t>
            </a:r>
          </a:p>
        </p:txBody>
      </p:sp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685800" y="1449388"/>
            <a:ext cx="7696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fr-FR" b="1">
                <a:solidFill>
                  <a:schemeClr val="bg1"/>
                </a:solidFill>
              </a:rPr>
              <a:t>4. Au supermarch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fr-FR" b="1">
                <a:solidFill>
                  <a:schemeClr val="bg1"/>
                </a:solidFill>
              </a:rPr>
              <a:t> Jacques prend un _________</a:t>
            </a:r>
          </a:p>
          <a:p>
            <a:pPr marL="342900" indent="-342900"/>
            <a:r>
              <a:rPr lang="fr-FR" b="1">
                <a:solidFill>
                  <a:schemeClr val="bg1"/>
                </a:solidFill>
              </a:rPr>
              <a:t>    parce qu’il ach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fr-FR" b="1">
                <a:solidFill>
                  <a:schemeClr val="bg1"/>
                </a:solidFill>
              </a:rPr>
              <a:t>te beaucoup de choses.</a:t>
            </a: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990600" y="22606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chariot</a:t>
            </a:r>
          </a:p>
        </p:txBody>
      </p:sp>
      <p:sp>
        <p:nvSpPr>
          <p:cNvPr id="111621" name="Rectangle 5"/>
          <p:cNvSpPr>
            <a:spLocks noChangeArrowheads="1"/>
          </p:cNvSpPr>
          <p:nvPr/>
        </p:nvSpPr>
        <p:spPr bwMode="auto">
          <a:xfrm>
            <a:off x="685800" y="3124200"/>
            <a:ext cx="7772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5. Ma m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fr-FR" b="1">
                <a:solidFill>
                  <a:schemeClr val="bg1"/>
                </a:solidFill>
              </a:rPr>
              <a:t>re demande au _________ combien co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û</a:t>
            </a:r>
            <a:r>
              <a:rPr lang="fr-FR" b="1">
                <a:solidFill>
                  <a:schemeClr val="bg1"/>
                </a:solidFill>
              </a:rPr>
              <a:t>te </a:t>
            </a:r>
          </a:p>
          <a:p>
            <a:r>
              <a:rPr lang="fr-FR" b="1">
                <a:solidFill>
                  <a:schemeClr val="bg1"/>
                </a:solidFill>
              </a:rPr>
              <a:t>    les poires, les pommes et les fraises.</a:t>
            </a:r>
            <a:endParaRPr lang="en-US" sz="1800" b="1">
              <a:solidFill>
                <a:schemeClr val="bg1"/>
              </a:solidFill>
            </a:endParaRPr>
          </a:p>
        </p:txBody>
      </p:sp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990600" y="3929063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marchand de fruits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  <p:bldP spid="1116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Rectangle 4"/>
          <p:cNvSpPr>
            <a:spLocks noChangeArrowheads="1"/>
          </p:cNvSpPr>
          <p:nvPr/>
        </p:nvSpPr>
        <p:spPr bwMode="auto">
          <a:xfrm>
            <a:off x="1824038" y="457200"/>
            <a:ext cx="3625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Le verbe </a:t>
            </a:r>
            <a:r>
              <a:rPr lang="en-US" b="1">
                <a:solidFill>
                  <a:srgbClr val="FFCC00"/>
                </a:solidFill>
              </a:rPr>
              <a:t>faire</a:t>
            </a:r>
            <a:r>
              <a:rPr lang="en-US">
                <a:solidFill>
                  <a:srgbClr val="FFCC00"/>
                </a:solidFill>
              </a:rPr>
              <a:t> au pr</a:t>
            </a:r>
            <a:r>
              <a:rPr lang="en-US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>
                <a:solidFill>
                  <a:srgbClr val="FFCC00"/>
                </a:solidFill>
              </a:rPr>
              <a:t>sent</a:t>
            </a:r>
          </a:p>
        </p:txBody>
      </p:sp>
      <p:sp>
        <p:nvSpPr>
          <p:cNvPr id="113676" name="Rectangle 12"/>
          <p:cNvSpPr>
            <a:spLocks noChangeArrowheads="1"/>
          </p:cNvSpPr>
          <p:nvPr/>
        </p:nvSpPr>
        <p:spPr bwMode="auto">
          <a:xfrm>
            <a:off x="533400" y="1295400"/>
            <a:ext cx="7848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en-US" b="1">
                <a:solidFill>
                  <a:schemeClr val="bg1"/>
                </a:solidFill>
              </a:rPr>
              <a:t>1. The verb </a:t>
            </a:r>
            <a:r>
              <a:rPr lang="en-US" b="1">
                <a:solidFill>
                  <a:srgbClr val="FFCC00"/>
                </a:solidFill>
              </a:rPr>
              <a:t>faire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en-US" b="1" i="1">
                <a:solidFill>
                  <a:schemeClr val="bg1"/>
                </a:solidFill>
              </a:rPr>
              <a:t>(to do, to make) </a:t>
            </a:r>
            <a:r>
              <a:rPr lang="en-US" b="1">
                <a:solidFill>
                  <a:schemeClr val="bg1"/>
                </a:solidFill>
              </a:rPr>
              <a:t>is an irregular verb.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Study the following forms.</a:t>
            </a:r>
          </a:p>
        </p:txBody>
      </p:sp>
      <p:sp>
        <p:nvSpPr>
          <p:cNvPr id="113678" name="Text Box 14"/>
          <p:cNvSpPr txBox="1">
            <a:spLocks noChangeArrowheads="1"/>
          </p:cNvSpPr>
          <p:nvPr/>
        </p:nvSpPr>
        <p:spPr bwMode="auto">
          <a:xfrm>
            <a:off x="1900238" y="3279775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je</a:t>
            </a:r>
            <a:endParaRPr lang="en-US" sz="2800" b="1">
              <a:solidFill>
                <a:schemeClr val="bg1"/>
              </a:solidFill>
            </a:endParaRPr>
          </a:p>
        </p:txBody>
      </p:sp>
      <p:sp>
        <p:nvSpPr>
          <p:cNvPr id="113679" name="Text Box 15"/>
          <p:cNvSpPr txBox="1">
            <a:spLocks noChangeArrowheads="1"/>
          </p:cNvSpPr>
          <p:nvPr/>
        </p:nvSpPr>
        <p:spPr bwMode="auto">
          <a:xfrm>
            <a:off x="1897063" y="3748088"/>
            <a:ext cx="533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tu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13680" name="Text Box 16"/>
          <p:cNvSpPr txBox="1">
            <a:spLocks noChangeArrowheads="1"/>
          </p:cNvSpPr>
          <p:nvPr/>
        </p:nvSpPr>
        <p:spPr bwMode="auto">
          <a:xfrm>
            <a:off x="1371600" y="4219575"/>
            <a:ext cx="1058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il/elle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13684" name="Text Box 20"/>
          <p:cNvSpPr txBox="1">
            <a:spLocks noChangeArrowheads="1"/>
          </p:cNvSpPr>
          <p:nvPr/>
        </p:nvSpPr>
        <p:spPr bwMode="auto">
          <a:xfrm>
            <a:off x="1066800" y="2500313"/>
            <a:ext cx="7010400" cy="547687"/>
          </a:xfrm>
          <a:prstGeom prst="rect">
            <a:avLst/>
          </a:prstGeom>
          <a:noFill/>
          <a:ln w="2857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CC00"/>
                </a:solidFill>
                <a:cs typeface="Arial" charset="0"/>
              </a:rPr>
              <a:t>FAIRE</a:t>
            </a:r>
          </a:p>
        </p:txBody>
      </p:sp>
      <p:sp>
        <p:nvSpPr>
          <p:cNvPr id="113685" name="Text Box 21"/>
          <p:cNvSpPr txBox="1">
            <a:spLocks noChangeArrowheads="1"/>
          </p:cNvSpPr>
          <p:nvPr/>
        </p:nvSpPr>
        <p:spPr bwMode="auto">
          <a:xfrm>
            <a:off x="2476500" y="3276600"/>
            <a:ext cx="935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fais</a:t>
            </a:r>
            <a:r>
              <a:rPr lang="en-US" sz="2800">
                <a:solidFill>
                  <a:srgbClr val="FFCC00"/>
                </a:solidFill>
              </a:rPr>
              <a:t> </a:t>
            </a:r>
            <a:r>
              <a:rPr lang="fr-FR" sz="2800" b="1">
                <a:solidFill>
                  <a:srgbClr val="FFCC00"/>
                </a:solidFill>
              </a:rPr>
              <a:t> </a:t>
            </a:r>
            <a:endParaRPr lang="en-US" sz="2800" b="1">
              <a:solidFill>
                <a:srgbClr val="FFCC00"/>
              </a:solidFill>
            </a:endParaRPr>
          </a:p>
        </p:txBody>
      </p:sp>
      <p:sp>
        <p:nvSpPr>
          <p:cNvPr id="113686" name="Text Box 22"/>
          <p:cNvSpPr txBox="1">
            <a:spLocks noChangeArrowheads="1"/>
          </p:cNvSpPr>
          <p:nvPr/>
        </p:nvSpPr>
        <p:spPr bwMode="auto">
          <a:xfrm>
            <a:off x="2451100" y="3748088"/>
            <a:ext cx="869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fais 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13687" name="Text Box 23"/>
          <p:cNvSpPr txBox="1">
            <a:spLocks noChangeArrowheads="1"/>
          </p:cNvSpPr>
          <p:nvPr/>
        </p:nvSpPr>
        <p:spPr bwMode="auto">
          <a:xfrm>
            <a:off x="2452688" y="4219575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fait</a:t>
            </a:r>
            <a:r>
              <a:rPr lang="en-US" sz="2800">
                <a:solidFill>
                  <a:srgbClr val="FFCC00"/>
                </a:solidFill>
              </a:rPr>
              <a:t> </a:t>
            </a:r>
            <a:r>
              <a:rPr lang="fr-FR" sz="2800">
                <a:solidFill>
                  <a:srgbClr val="FFCC00"/>
                </a:solidFill>
              </a:rPr>
              <a:t> 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13688" name="Text Box 24"/>
          <p:cNvSpPr txBox="1">
            <a:spLocks noChangeArrowheads="1"/>
          </p:cNvSpPr>
          <p:nvPr/>
        </p:nvSpPr>
        <p:spPr bwMode="auto">
          <a:xfrm>
            <a:off x="4959350" y="3290888"/>
            <a:ext cx="1066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nous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13689" name="Text Box 25"/>
          <p:cNvSpPr txBox="1">
            <a:spLocks noChangeArrowheads="1"/>
          </p:cNvSpPr>
          <p:nvPr/>
        </p:nvSpPr>
        <p:spPr bwMode="auto">
          <a:xfrm>
            <a:off x="4578350" y="4219575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ils/elles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13690" name="Text Box 26"/>
          <p:cNvSpPr txBox="1">
            <a:spLocks noChangeArrowheads="1"/>
          </p:cNvSpPr>
          <p:nvPr/>
        </p:nvSpPr>
        <p:spPr bwMode="auto">
          <a:xfrm>
            <a:off x="6076950" y="3276600"/>
            <a:ext cx="1411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faisons</a:t>
            </a:r>
            <a:r>
              <a:rPr lang="en-US" sz="2800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13691" name="Text Box 27"/>
          <p:cNvSpPr txBox="1">
            <a:spLocks noChangeArrowheads="1"/>
          </p:cNvSpPr>
          <p:nvPr/>
        </p:nvSpPr>
        <p:spPr bwMode="auto">
          <a:xfrm>
            <a:off x="6083300" y="4219575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font</a:t>
            </a:r>
            <a:r>
              <a:rPr lang="en-US" sz="2800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13692" name="Text Box 28"/>
          <p:cNvSpPr txBox="1">
            <a:spLocks noChangeArrowheads="1"/>
          </p:cNvSpPr>
          <p:nvPr/>
        </p:nvSpPr>
        <p:spPr bwMode="auto">
          <a:xfrm>
            <a:off x="6083300" y="3748088"/>
            <a:ext cx="1308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faites</a:t>
            </a:r>
            <a:r>
              <a:rPr lang="en-US" sz="2800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13694" name="Text Box 30"/>
          <p:cNvSpPr txBox="1">
            <a:spLocks noChangeArrowheads="1"/>
          </p:cNvSpPr>
          <p:nvPr/>
        </p:nvSpPr>
        <p:spPr bwMode="auto">
          <a:xfrm>
            <a:off x="5035550" y="3748088"/>
            <a:ext cx="971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vous</a:t>
            </a:r>
            <a:endParaRPr 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3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3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3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85" grpId="0"/>
      <p:bldP spid="113686" grpId="0"/>
      <p:bldP spid="113687" grpId="0"/>
      <p:bldP spid="113690" grpId="0"/>
      <p:bldP spid="113691" grpId="0"/>
      <p:bldP spid="1136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495300" y="1187450"/>
            <a:ext cx="27051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 i="1">
                <a:solidFill>
                  <a:schemeClr val="bg1"/>
                </a:solidFill>
              </a:rPr>
              <a:t>La nourriture et les courses</a:t>
            </a:r>
          </a:p>
        </p:txBody>
      </p:sp>
      <p:pic>
        <p:nvPicPr>
          <p:cNvPr id="136199" name="Picture 7" descr="ch 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0" y="609600"/>
            <a:ext cx="4711700" cy="4781550"/>
          </a:xfrm>
          <a:prstGeom prst="rect">
            <a:avLst/>
          </a:prstGeom>
          <a:noFill/>
        </p:spPr>
      </p:pic>
      <p:pic>
        <p:nvPicPr>
          <p:cNvPr id="136200" name="Picture 8" descr="audio-small">
            <a:hlinkClick r:id="" action="ppaction://noaction">
              <a:snd r:embed="rId3" name="Ch0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7050" y="1800225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1824038" y="457200"/>
            <a:ext cx="3625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Le verbe </a:t>
            </a:r>
            <a:r>
              <a:rPr lang="en-US" b="1">
                <a:solidFill>
                  <a:srgbClr val="FFCC00"/>
                </a:solidFill>
              </a:rPr>
              <a:t>faire</a:t>
            </a:r>
            <a:r>
              <a:rPr lang="en-US">
                <a:solidFill>
                  <a:srgbClr val="FFCC00"/>
                </a:solidFill>
              </a:rPr>
              <a:t> au pr</a:t>
            </a:r>
            <a:r>
              <a:rPr lang="en-US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>
                <a:solidFill>
                  <a:srgbClr val="FFCC00"/>
                </a:solidFill>
              </a:rPr>
              <a:t>sent</a:t>
            </a:r>
          </a:p>
        </p:txBody>
      </p:sp>
      <p:sp>
        <p:nvSpPr>
          <p:cNvPr id="138243" name="Rectangle 3"/>
          <p:cNvSpPr>
            <a:spLocks noChangeArrowheads="1"/>
          </p:cNvSpPr>
          <p:nvPr/>
        </p:nvSpPr>
        <p:spPr bwMode="auto">
          <a:xfrm>
            <a:off x="533400" y="1143000"/>
            <a:ext cx="81534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en-US" b="1">
                <a:solidFill>
                  <a:schemeClr val="bg1"/>
                </a:solidFill>
              </a:rPr>
              <a:t>2. You will use the verb</a:t>
            </a:r>
            <a:r>
              <a:rPr lang="en-US" b="1">
                <a:solidFill>
                  <a:srgbClr val="FFCC00"/>
                </a:solidFill>
              </a:rPr>
              <a:t> faire</a:t>
            </a:r>
            <a:r>
              <a:rPr lang="en-US" b="1">
                <a:solidFill>
                  <a:schemeClr val="bg1"/>
                </a:solidFill>
              </a:rPr>
              <a:t> a great deal in French.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</a:t>
            </a:r>
            <a:r>
              <a:rPr lang="en-US" b="1">
                <a:solidFill>
                  <a:srgbClr val="FFCC00"/>
                </a:solidFill>
              </a:rPr>
              <a:t>Faire</a:t>
            </a:r>
            <a:r>
              <a:rPr lang="en-US" b="1">
                <a:solidFill>
                  <a:schemeClr val="bg1"/>
                </a:solidFill>
              </a:rPr>
              <a:t> is used in many expressions that take a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different verb in English. Such expressions that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cannot be translated directly from one language to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another are called “idiomatic expressions.” </a:t>
            </a:r>
            <a:r>
              <a:rPr lang="en-US" b="1">
                <a:solidFill>
                  <a:srgbClr val="FFCC00"/>
                </a:solidFill>
              </a:rPr>
              <a:t>Faire </a:t>
            </a:r>
          </a:p>
          <a:p>
            <a:pPr marL="342900" indent="-342900"/>
            <a:r>
              <a:rPr lang="en-US" b="1">
                <a:solidFill>
                  <a:srgbClr val="FFCC00"/>
                </a:solidFill>
              </a:rPr>
              <a:t>    les courses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en-US" b="1" i="1">
                <a:solidFill>
                  <a:schemeClr val="bg1"/>
                </a:solidFill>
              </a:rPr>
              <a:t>(to go grocery shopping) </a:t>
            </a:r>
            <a:r>
              <a:rPr lang="en-US" b="1">
                <a:solidFill>
                  <a:schemeClr val="bg1"/>
                </a:solidFill>
              </a:rPr>
              <a:t>and </a:t>
            </a:r>
            <a:r>
              <a:rPr lang="en-US" b="1">
                <a:solidFill>
                  <a:srgbClr val="FFCC00"/>
                </a:solidFill>
              </a:rPr>
              <a:t>faire ses </a:t>
            </a:r>
          </a:p>
          <a:p>
            <a:pPr marL="342900" indent="-342900"/>
            <a:r>
              <a:rPr lang="en-US" b="1">
                <a:solidFill>
                  <a:srgbClr val="FFCC00"/>
                </a:solidFill>
              </a:rPr>
              <a:t>    devoirs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en-US" b="1" i="1">
                <a:solidFill>
                  <a:schemeClr val="bg1"/>
                </a:solidFill>
              </a:rPr>
              <a:t>(to do homework) </a:t>
            </a:r>
            <a:r>
              <a:rPr lang="en-US" b="1">
                <a:solidFill>
                  <a:schemeClr val="bg1"/>
                </a:solidFill>
              </a:rPr>
              <a:t>are examples of idiomatic 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expressions. The following are some others.</a:t>
            </a:r>
          </a:p>
        </p:txBody>
      </p:sp>
      <p:sp>
        <p:nvSpPr>
          <p:cNvPr id="138257" name="Rectangle 17"/>
          <p:cNvSpPr>
            <a:spLocks noChangeArrowheads="1"/>
          </p:cNvSpPr>
          <p:nvPr/>
        </p:nvSpPr>
        <p:spPr bwMode="auto">
          <a:xfrm>
            <a:off x="455613" y="4251325"/>
            <a:ext cx="8078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fr-FR" sz="2000" b="1">
                <a:solidFill>
                  <a:schemeClr val="bg1"/>
                </a:solidFill>
              </a:rPr>
              <a:t>Maman prépare un bon dîner.</a:t>
            </a:r>
            <a:r>
              <a:rPr lang="fr-FR" sz="2000">
                <a:solidFill>
                  <a:schemeClr val="bg1"/>
                </a:solidFill>
              </a:rPr>
              <a:t> </a:t>
            </a:r>
            <a:r>
              <a:rPr lang="fr-FR" sz="2000" b="1">
                <a:solidFill>
                  <a:schemeClr val="bg1"/>
                </a:solidFill>
              </a:rPr>
              <a:t>Elle aime beaucoup </a:t>
            </a:r>
            <a:r>
              <a:rPr lang="fr-FR" sz="2000" b="1">
                <a:solidFill>
                  <a:srgbClr val="FFCC00"/>
                </a:solidFill>
              </a:rPr>
              <a:t>faire la cuisine</a:t>
            </a:r>
            <a:r>
              <a:rPr lang="fr-FR" sz="2000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8258" name="Rectangle 18"/>
          <p:cNvSpPr>
            <a:spLocks noChangeArrowheads="1"/>
          </p:cNvSpPr>
          <p:nvPr/>
        </p:nvSpPr>
        <p:spPr bwMode="auto">
          <a:xfrm>
            <a:off x="457200" y="4700588"/>
            <a:ext cx="48244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000" b="1">
                <a:solidFill>
                  <a:schemeClr val="bg1"/>
                </a:solidFill>
              </a:rPr>
              <a:t>Les copains vont </a:t>
            </a:r>
            <a:r>
              <a:rPr lang="fr-FR" sz="2000" b="1">
                <a:solidFill>
                  <a:srgbClr val="FFCC00"/>
                </a:solidFill>
              </a:rPr>
              <a:t>faire un pique-nique</a:t>
            </a:r>
            <a:r>
              <a:rPr lang="fr-FR" sz="2000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8259" name="Rectangle 19"/>
          <p:cNvSpPr>
            <a:spLocks noChangeArrowheads="1"/>
          </p:cNvSpPr>
          <p:nvPr/>
        </p:nvSpPr>
        <p:spPr bwMode="auto">
          <a:xfrm>
            <a:off x="457200" y="5162550"/>
            <a:ext cx="6802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fr-FR" sz="2000" b="1">
                <a:solidFill>
                  <a:schemeClr val="bg1"/>
                </a:solidFill>
              </a:rPr>
              <a:t>Moi, je </a:t>
            </a:r>
            <a:r>
              <a:rPr lang="fr-FR" sz="2000" b="1">
                <a:solidFill>
                  <a:srgbClr val="FFCC00"/>
                </a:solidFill>
              </a:rPr>
              <a:t>fais de l’allemand</a:t>
            </a:r>
            <a:r>
              <a:rPr lang="fr-FR" sz="2000" b="1">
                <a:solidFill>
                  <a:schemeClr val="bg1"/>
                </a:solidFill>
              </a:rPr>
              <a:t> et ma s</a:t>
            </a:r>
            <a:r>
              <a:rPr lang="en-US" sz="2000" b="1">
                <a:solidFill>
                  <a:schemeClr val="bg1"/>
                </a:solidFill>
                <a:cs typeface="Arial" charset="0"/>
              </a:rPr>
              <a:t>œ</a:t>
            </a:r>
            <a:r>
              <a:rPr lang="fr-FR" sz="2000" b="1">
                <a:solidFill>
                  <a:schemeClr val="bg1"/>
                </a:solidFill>
              </a:rPr>
              <a:t>ur </a:t>
            </a:r>
            <a:r>
              <a:rPr lang="fr-FR" sz="2000" b="1">
                <a:solidFill>
                  <a:srgbClr val="FFCC00"/>
                </a:solidFill>
              </a:rPr>
              <a:t>fait de l’espagnol</a:t>
            </a:r>
            <a:r>
              <a:rPr lang="fr-FR" sz="2000" b="1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57" grpId="0"/>
      <p:bldP spid="138258" grpId="0"/>
      <p:bldP spid="1382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ChangeArrowheads="1"/>
          </p:cNvSpPr>
          <p:nvPr/>
        </p:nvSpPr>
        <p:spPr bwMode="auto">
          <a:xfrm>
            <a:off x="762000" y="1524000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b="1">
                <a:solidFill>
                  <a:schemeClr val="bg1"/>
                </a:solidFill>
              </a:rPr>
              <a:t>Ma m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en-US" b="1">
                <a:solidFill>
                  <a:schemeClr val="bg1"/>
                </a:solidFill>
              </a:rPr>
              <a:t>re et mon p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en-US" b="1">
                <a:solidFill>
                  <a:schemeClr val="bg1"/>
                </a:solidFill>
              </a:rPr>
              <a:t>re ________ la cuisine 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ensemble.</a:t>
            </a:r>
          </a:p>
        </p:txBody>
      </p:sp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1084263" y="3546475"/>
            <a:ext cx="199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fais</a:t>
            </a:r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1824038" y="444500"/>
            <a:ext cx="5486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Le verbe </a:t>
            </a:r>
            <a:r>
              <a:rPr lang="en-US" b="1">
                <a:solidFill>
                  <a:srgbClr val="FFCC00"/>
                </a:solidFill>
              </a:rPr>
              <a:t>faire</a:t>
            </a:r>
            <a:r>
              <a:rPr lang="en-US">
                <a:solidFill>
                  <a:srgbClr val="FFCC00"/>
                </a:solidFill>
              </a:rPr>
              <a:t> au pr</a:t>
            </a:r>
            <a:r>
              <a:rPr lang="en-US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>
                <a:solidFill>
                  <a:srgbClr val="FFCC00"/>
                </a:solidFill>
              </a:rPr>
              <a:t>sent</a:t>
            </a:r>
          </a:p>
          <a:p>
            <a:r>
              <a:rPr lang="en-US">
                <a:solidFill>
                  <a:srgbClr val="FFCC00"/>
                </a:solidFill>
              </a:rPr>
              <a:t>Complete with the correct form of </a:t>
            </a:r>
            <a:r>
              <a:rPr lang="en-US" b="1">
                <a:solidFill>
                  <a:srgbClr val="FFCC00"/>
                </a:solidFill>
              </a:rPr>
              <a:t>faire</a:t>
            </a:r>
            <a:r>
              <a:rPr lang="en-US">
                <a:solidFill>
                  <a:srgbClr val="FFCC00"/>
                </a:solidFill>
              </a:rPr>
              <a:t>.</a:t>
            </a:r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755650" y="2316163"/>
            <a:ext cx="2382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    </a:t>
            </a:r>
            <a:r>
              <a:rPr lang="fr-FR" b="1">
                <a:solidFill>
                  <a:srgbClr val="FFCC00"/>
                </a:solidFill>
              </a:rPr>
              <a:t>Answer: font</a:t>
            </a:r>
          </a:p>
        </p:txBody>
      </p:sp>
      <p:sp>
        <p:nvSpPr>
          <p:cNvPr id="137222" name="Rectangle 6"/>
          <p:cNvSpPr>
            <a:spLocks noChangeArrowheads="1"/>
          </p:cNvSpPr>
          <p:nvPr/>
        </p:nvSpPr>
        <p:spPr bwMode="auto">
          <a:xfrm>
            <a:off x="762000" y="3127375"/>
            <a:ext cx="6318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2. Je ________ mes devoirs apr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fr-FR" b="1">
                <a:solidFill>
                  <a:schemeClr val="bg1"/>
                </a:solidFill>
              </a:rPr>
              <a:t>s le d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î</a:t>
            </a:r>
            <a:r>
              <a:rPr lang="fr-FR" b="1">
                <a:solidFill>
                  <a:schemeClr val="bg1"/>
                </a:solidFill>
              </a:rPr>
              <a:t>ner.</a:t>
            </a:r>
          </a:p>
        </p:txBody>
      </p:sp>
      <p:sp>
        <p:nvSpPr>
          <p:cNvPr id="137223" name="Rectangle 7"/>
          <p:cNvSpPr>
            <a:spLocks noChangeArrowheads="1"/>
          </p:cNvSpPr>
          <p:nvPr/>
        </p:nvSpPr>
        <p:spPr bwMode="auto">
          <a:xfrm>
            <a:off x="1076325" y="5181600"/>
            <a:ext cx="2657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faisons</a:t>
            </a:r>
          </a:p>
        </p:txBody>
      </p:sp>
      <p:sp>
        <p:nvSpPr>
          <p:cNvPr id="137224" name="Rectangle 8"/>
          <p:cNvSpPr>
            <a:spLocks noChangeArrowheads="1"/>
          </p:cNvSpPr>
          <p:nvPr/>
        </p:nvSpPr>
        <p:spPr bwMode="auto">
          <a:xfrm>
            <a:off x="762000" y="4359275"/>
            <a:ext cx="7848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fr-FR" b="1">
                <a:solidFill>
                  <a:schemeClr val="bg1"/>
                </a:solidFill>
              </a:rPr>
              <a:t>3. Mon fr</a:t>
            </a:r>
            <a:r>
              <a:rPr lang="en-US" b="1">
                <a:solidFill>
                  <a:schemeClr val="bg1"/>
                </a:solidFill>
              </a:rPr>
              <a:t>è</a:t>
            </a:r>
            <a:r>
              <a:rPr lang="fr-FR" b="1">
                <a:solidFill>
                  <a:schemeClr val="bg1"/>
                </a:solidFill>
              </a:rPr>
              <a:t>re et moi, nous ________ les courses au </a:t>
            </a:r>
          </a:p>
          <a:p>
            <a:pPr marL="342900" indent="-342900"/>
            <a:r>
              <a:rPr lang="fr-FR" b="1">
                <a:solidFill>
                  <a:schemeClr val="bg1"/>
                </a:solidFill>
              </a:rPr>
              <a:t>    supermarch</a:t>
            </a:r>
            <a:r>
              <a:rPr lang="en-US" b="1">
                <a:solidFill>
                  <a:schemeClr val="bg1"/>
                </a:solidFill>
              </a:rPr>
              <a:t>é</a:t>
            </a:r>
            <a:r>
              <a:rPr lang="fr-FR" b="1">
                <a:solidFill>
                  <a:schemeClr val="bg1"/>
                </a:solidFill>
              </a:rPr>
              <a:t>.</a:t>
            </a: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7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/>
      <p:bldP spid="137219" grpId="0"/>
      <p:bldP spid="137221" grpId="0"/>
      <p:bldP spid="137223" grpId="0"/>
      <p:bldP spid="1372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ChangeArrowheads="1"/>
          </p:cNvSpPr>
          <p:nvPr/>
        </p:nvSpPr>
        <p:spPr bwMode="auto">
          <a:xfrm>
            <a:off x="762000" y="1687513"/>
            <a:ext cx="7010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4. Qu’est-ce que vous ________ dans la salle </a:t>
            </a:r>
          </a:p>
          <a:p>
            <a:r>
              <a:rPr lang="en-US" b="1">
                <a:solidFill>
                  <a:schemeClr val="bg1"/>
                </a:solidFill>
              </a:rPr>
              <a:t>    de s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en-US" b="1">
                <a:solidFill>
                  <a:schemeClr val="bg1"/>
                </a:solidFill>
              </a:rPr>
              <a:t>jour?</a:t>
            </a:r>
          </a:p>
        </p:txBody>
      </p:sp>
      <p:sp>
        <p:nvSpPr>
          <p:cNvPr id="114691" name="Rectangle 3"/>
          <p:cNvSpPr>
            <a:spLocks noChangeArrowheads="1"/>
          </p:cNvSpPr>
          <p:nvPr/>
        </p:nvSpPr>
        <p:spPr bwMode="auto">
          <a:xfrm>
            <a:off x="1119188" y="4114800"/>
            <a:ext cx="1928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fait</a:t>
            </a:r>
          </a:p>
        </p:txBody>
      </p:sp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1084263" y="2505075"/>
            <a:ext cx="2268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faites</a:t>
            </a:r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1824038" y="444500"/>
            <a:ext cx="5486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Le verbe </a:t>
            </a:r>
            <a:r>
              <a:rPr lang="en-US" b="1">
                <a:solidFill>
                  <a:srgbClr val="FFCC00"/>
                </a:solidFill>
              </a:rPr>
              <a:t>faire</a:t>
            </a:r>
            <a:r>
              <a:rPr lang="en-US">
                <a:solidFill>
                  <a:srgbClr val="FFCC00"/>
                </a:solidFill>
              </a:rPr>
              <a:t> au pr</a:t>
            </a:r>
            <a:r>
              <a:rPr lang="en-US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>
                <a:solidFill>
                  <a:srgbClr val="FFCC00"/>
                </a:solidFill>
              </a:rPr>
              <a:t>sent</a:t>
            </a:r>
          </a:p>
          <a:p>
            <a:r>
              <a:rPr lang="en-US">
                <a:solidFill>
                  <a:srgbClr val="FFCC00"/>
                </a:solidFill>
              </a:rPr>
              <a:t>Complete with the correct form of </a:t>
            </a:r>
            <a:r>
              <a:rPr lang="en-US" b="1">
                <a:solidFill>
                  <a:srgbClr val="FFCC00"/>
                </a:solidFill>
              </a:rPr>
              <a:t>faire</a:t>
            </a:r>
            <a:r>
              <a:rPr lang="en-US">
                <a:solidFill>
                  <a:srgbClr val="FFCC00"/>
                </a:solidFill>
              </a:rPr>
              <a:t>.</a:t>
            </a:r>
          </a:p>
        </p:txBody>
      </p:sp>
      <p:sp>
        <p:nvSpPr>
          <p:cNvPr id="114698" name="Rectangle 10"/>
          <p:cNvSpPr>
            <a:spLocks noChangeArrowheads="1"/>
          </p:cNvSpPr>
          <p:nvPr/>
        </p:nvSpPr>
        <p:spPr bwMode="auto">
          <a:xfrm>
            <a:off x="762000" y="3295650"/>
            <a:ext cx="7010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5. </a:t>
            </a:r>
            <a:r>
              <a:rPr lang="en-US" b="1">
                <a:solidFill>
                  <a:schemeClr val="bg1"/>
                </a:solidFill>
              </a:rPr>
              <a:t>À</a:t>
            </a:r>
            <a:r>
              <a:rPr lang="fr-FR" b="1">
                <a:solidFill>
                  <a:schemeClr val="bg1"/>
                </a:solidFill>
              </a:rPr>
              <a:t> la boulangerie-p</a:t>
            </a:r>
            <a:r>
              <a:rPr lang="en-US" b="1">
                <a:solidFill>
                  <a:schemeClr val="bg1"/>
                </a:solidFill>
              </a:rPr>
              <a:t>â</a:t>
            </a:r>
            <a:r>
              <a:rPr lang="fr-FR" b="1">
                <a:solidFill>
                  <a:schemeClr val="bg1"/>
                </a:solidFill>
              </a:rPr>
              <a:t>tisserie on ________ de </a:t>
            </a:r>
          </a:p>
          <a:p>
            <a:r>
              <a:rPr lang="fr-FR" b="1">
                <a:solidFill>
                  <a:schemeClr val="bg1"/>
                </a:solidFill>
              </a:rPr>
              <a:t>    bons g</a:t>
            </a:r>
            <a:r>
              <a:rPr lang="en-US" b="1">
                <a:solidFill>
                  <a:schemeClr val="bg1"/>
                </a:solidFill>
              </a:rPr>
              <a:t>â</a:t>
            </a:r>
            <a:r>
              <a:rPr lang="fr-FR" b="1">
                <a:solidFill>
                  <a:schemeClr val="bg1"/>
                </a:solidFill>
              </a:rPr>
              <a:t>teaux!</a:t>
            </a: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  <p:bldP spid="114691" grpId="0"/>
      <p:bldP spid="114693" grpId="0"/>
      <p:bldP spid="1146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ChangeArrowheads="1"/>
          </p:cNvSpPr>
          <p:nvPr/>
        </p:nvSpPr>
        <p:spPr bwMode="auto">
          <a:xfrm>
            <a:off x="533400" y="1219200"/>
            <a:ext cx="8153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en-US" b="1">
                <a:solidFill>
                  <a:schemeClr val="bg1"/>
                </a:solidFill>
              </a:rPr>
              <a:t>1. In French, you use the definite article </a:t>
            </a:r>
            <a:r>
              <a:rPr lang="en-US" b="1">
                <a:solidFill>
                  <a:srgbClr val="FFCC00"/>
                </a:solidFill>
              </a:rPr>
              <a:t>(le</a:t>
            </a:r>
            <a:r>
              <a:rPr lang="en-US" b="1">
                <a:solidFill>
                  <a:schemeClr val="bg1"/>
                </a:solidFill>
              </a:rPr>
              <a:t>,</a:t>
            </a:r>
            <a:r>
              <a:rPr lang="en-US" b="1">
                <a:solidFill>
                  <a:srgbClr val="FFCC00"/>
                </a:solidFill>
              </a:rPr>
              <a:t> la</a:t>
            </a:r>
            <a:r>
              <a:rPr lang="en-US" b="1">
                <a:solidFill>
                  <a:schemeClr val="bg1"/>
                </a:solidFill>
              </a:rPr>
              <a:t>,</a:t>
            </a:r>
            <a:r>
              <a:rPr lang="en-US" b="1">
                <a:solidFill>
                  <a:srgbClr val="FFCC00"/>
                </a:solidFill>
              </a:rPr>
              <a:t> l’</a:t>
            </a:r>
            <a:r>
              <a:rPr lang="en-US" b="1">
                <a:solidFill>
                  <a:schemeClr val="bg1"/>
                </a:solidFill>
              </a:rPr>
              <a:t>, </a:t>
            </a:r>
            <a:r>
              <a:rPr lang="en-US" b="1">
                <a:solidFill>
                  <a:srgbClr val="FFCC00"/>
                </a:solidFill>
              </a:rPr>
              <a:t>les)</a:t>
            </a:r>
            <a:r>
              <a:rPr lang="en-US" b="1">
                <a:solidFill>
                  <a:schemeClr val="bg1"/>
                </a:solidFill>
              </a:rPr>
              <a:t>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when talking about something in a general sense.</a:t>
            </a:r>
          </a:p>
        </p:txBody>
      </p:sp>
      <p:sp>
        <p:nvSpPr>
          <p:cNvPr id="139271" name="Rectangle 7"/>
          <p:cNvSpPr>
            <a:spLocks noChangeArrowheads="1"/>
          </p:cNvSpPr>
          <p:nvPr/>
        </p:nvSpPr>
        <p:spPr bwMode="auto">
          <a:xfrm>
            <a:off x="1831975" y="501650"/>
            <a:ext cx="3973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Le partitif et l’article d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b="1">
                <a:solidFill>
                  <a:srgbClr val="FFCC00"/>
                </a:solidFill>
              </a:rPr>
              <a:t>fini</a:t>
            </a:r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865188" y="2590800"/>
            <a:ext cx="3975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Les enfants aiment le lait.</a:t>
            </a:r>
            <a:r>
              <a:rPr lang="fr-FR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854075" y="3187700"/>
            <a:ext cx="318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Je déteste les 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œ</a:t>
            </a:r>
            <a:r>
              <a:rPr lang="en-US" b="1">
                <a:solidFill>
                  <a:srgbClr val="FFCC00"/>
                </a:solidFill>
              </a:rPr>
              <a:t>ufs.</a:t>
            </a:r>
            <a:r>
              <a:rPr lang="en-US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39274" name="Rectangle 10"/>
          <p:cNvSpPr>
            <a:spLocks noChangeArrowheads="1"/>
          </p:cNvSpPr>
          <p:nvPr/>
        </p:nvSpPr>
        <p:spPr bwMode="auto">
          <a:xfrm>
            <a:off x="838200" y="3784600"/>
            <a:ext cx="3722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Je n’aime pas la salade.</a:t>
            </a:r>
            <a:r>
              <a:rPr lang="fr-FR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5168900" y="2603500"/>
            <a:ext cx="2660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i="1">
                <a:solidFill>
                  <a:schemeClr val="bg1"/>
                </a:solidFill>
              </a:rPr>
              <a:t>Children like milk.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9276" name="Rectangle 12"/>
          <p:cNvSpPr>
            <a:spLocks noChangeArrowheads="1"/>
          </p:cNvSpPr>
          <p:nvPr/>
        </p:nvSpPr>
        <p:spPr bwMode="auto">
          <a:xfrm>
            <a:off x="5213350" y="3187700"/>
            <a:ext cx="186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i="1">
                <a:solidFill>
                  <a:schemeClr val="bg1"/>
                </a:solidFill>
              </a:rPr>
              <a:t>I hate eggs.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5194300" y="3771900"/>
            <a:ext cx="2708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i="1">
                <a:solidFill>
                  <a:schemeClr val="bg1"/>
                </a:solidFill>
              </a:rPr>
              <a:t>I don’t like lettuce.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2" grpId="0"/>
      <p:bldP spid="139273" grpId="0"/>
      <p:bldP spid="139274" grpId="0"/>
      <p:bldP spid="139275" grpId="0"/>
      <p:bldP spid="139276" grpId="0"/>
      <p:bldP spid="13927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533400" y="1277938"/>
            <a:ext cx="8153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en-US" b="1">
                <a:solidFill>
                  <a:schemeClr val="bg1"/>
                </a:solidFill>
              </a:rPr>
              <a:t>2. The partitive expresses an unspecified amount.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English uses “some,” “any,” or no word at all to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express the partitive.</a:t>
            </a:r>
          </a:p>
        </p:txBody>
      </p:sp>
      <p:sp>
        <p:nvSpPr>
          <p:cNvPr id="140291" name="Rectangle 3"/>
          <p:cNvSpPr>
            <a:spLocks noChangeArrowheads="1"/>
          </p:cNvSpPr>
          <p:nvPr/>
        </p:nvSpPr>
        <p:spPr bwMode="auto">
          <a:xfrm>
            <a:off x="1831975" y="501650"/>
            <a:ext cx="3973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Le partitif et l’article d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b="1">
                <a:solidFill>
                  <a:srgbClr val="FFCC00"/>
                </a:solidFill>
              </a:rPr>
              <a:t>fini</a:t>
            </a:r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865188" y="2832100"/>
            <a:ext cx="3590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i="1">
                <a:solidFill>
                  <a:schemeClr val="bg1"/>
                </a:solidFill>
              </a:rPr>
              <a:t>Do you have (any) toast?</a:t>
            </a:r>
            <a:endParaRPr lang="fr-FR" i="1">
              <a:solidFill>
                <a:schemeClr val="bg1"/>
              </a:solidFill>
            </a:endParaRPr>
          </a:p>
        </p:txBody>
      </p:sp>
      <p:sp>
        <p:nvSpPr>
          <p:cNvPr id="140293" name="Rectangle 5"/>
          <p:cNvSpPr>
            <a:spLocks noChangeArrowheads="1"/>
          </p:cNvSpPr>
          <p:nvPr/>
        </p:nvSpPr>
        <p:spPr bwMode="auto">
          <a:xfrm>
            <a:off x="854075" y="3429000"/>
            <a:ext cx="7367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i="1">
                <a:solidFill>
                  <a:schemeClr val="bg1"/>
                </a:solidFill>
              </a:rPr>
              <a:t>Yes, I do. Would you like (some) jam with your toast?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1402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533400" y="1219200"/>
            <a:ext cx="8077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en-US" b="1">
                <a:solidFill>
                  <a:schemeClr val="bg1"/>
                </a:solidFill>
              </a:rPr>
              <a:t>3. In French, you use </a:t>
            </a:r>
            <a:r>
              <a:rPr lang="en-US" b="1">
                <a:solidFill>
                  <a:srgbClr val="FFCC00"/>
                </a:solidFill>
              </a:rPr>
              <a:t>de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+ </a:t>
            </a:r>
            <a:r>
              <a:rPr lang="en-US" b="1">
                <a:solidFill>
                  <a:schemeClr val="bg1"/>
                </a:solidFill>
              </a:rPr>
              <a:t>the definite article to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express the partitive. Remember that </a:t>
            </a:r>
            <a:r>
              <a:rPr lang="en-US" b="1">
                <a:solidFill>
                  <a:srgbClr val="FFCC00"/>
                </a:solidFill>
              </a:rPr>
              <a:t>de</a:t>
            </a:r>
            <a:r>
              <a:rPr lang="en-US" b="1">
                <a:solidFill>
                  <a:schemeClr val="bg1"/>
                </a:solidFill>
              </a:rPr>
              <a:t> contracts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with </a:t>
            </a:r>
            <a:r>
              <a:rPr lang="en-US" b="1">
                <a:solidFill>
                  <a:srgbClr val="FFCC00"/>
                </a:solidFill>
              </a:rPr>
              <a:t>le </a:t>
            </a:r>
            <a:r>
              <a:rPr lang="en-US" b="1">
                <a:solidFill>
                  <a:schemeClr val="bg1"/>
                </a:solidFill>
              </a:rPr>
              <a:t>and </a:t>
            </a:r>
            <a:r>
              <a:rPr lang="en-US" b="1">
                <a:solidFill>
                  <a:srgbClr val="FFCC00"/>
                </a:solidFill>
              </a:rPr>
              <a:t>les</a:t>
            </a:r>
            <a:r>
              <a:rPr lang="en-US" b="1">
                <a:solidFill>
                  <a:schemeClr val="bg1"/>
                </a:solidFill>
              </a:rPr>
              <a:t> to form one word, </a:t>
            </a:r>
            <a:r>
              <a:rPr lang="en-US" b="1">
                <a:solidFill>
                  <a:srgbClr val="FFCC00"/>
                </a:solidFill>
              </a:rPr>
              <a:t>du</a:t>
            </a:r>
            <a:r>
              <a:rPr lang="en-US" b="1">
                <a:solidFill>
                  <a:schemeClr val="bg1"/>
                </a:solidFill>
              </a:rPr>
              <a:t> and</a:t>
            </a:r>
            <a:r>
              <a:rPr lang="en-US" b="1">
                <a:solidFill>
                  <a:srgbClr val="FFCC00"/>
                </a:solidFill>
              </a:rPr>
              <a:t> des</a:t>
            </a:r>
            <a:r>
              <a:rPr lang="en-US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41315" name="Rectangle 3"/>
          <p:cNvSpPr>
            <a:spLocks noChangeArrowheads="1"/>
          </p:cNvSpPr>
          <p:nvPr/>
        </p:nvSpPr>
        <p:spPr bwMode="auto">
          <a:xfrm>
            <a:off x="1831975" y="501650"/>
            <a:ext cx="3973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Le partitif et l’article d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b="1">
                <a:solidFill>
                  <a:srgbClr val="FFCC00"/>
                </a:solidFill>
              </a:rPr>
              <a:t>fini</a:t>
            </a:r>
          </a:p>
        </p:txBody>
      </p:sp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685800" y="2605088"/>
            <a:ext cx="2641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fr-FR" sz="2800">
                <a:solidFill>
                  <a:schemeClr val="bg1"/>
                </a:solidFill>
              </a:rPr>
              <a:t> </a:t>
            </a:r>
            <a:r>
              <a:rPr lang="en-US" sz="2800">
                <a:solidFill>
                  <a:schemeClr val="bg1"/>
                </a:solidFill>
                <a:cs typeface="Arial" charset="0"/>
              </a:rPr>
              <a:t>+</a:t>
            </a:r>
            <a:r>
              <a:rPr lang="fr-FR" sz="2800">
                <a:solidFill>
                  <a:schemeClr val="bg1"/>
                </a:solidFill>
              </a:rPr>
              <a:t>  le    = </a:t>
            </a:r>
            <a:r>
              <a:rPr lang="fr-FR" sz="2800">
                <a:solidFill>
                  <a:srgbClr val="FFCC00"/>
                </a:solidFill>
              </a:rPr>
              <a:t> du</a:t>
            </a:r>
            <a:endParaRPr lang="fr-FR" sz="2800" b="1">
              <a:solidFill>
                <a:srgbClr val="FFCC00"/>
              </a:solidFill>
            </a:endParaRP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687388" y="3251200"/>
            <a:ext cx="28146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</a:t>
            </a:r>
            <a:r>
              <a:rPr lang="en-US" sz="2800" b="1"/>
              <a:t> </a:t>
            </a:r>
            <a:r>
              <a:rPr lang="fr-FR" sz="2800">
                <a:solidFill>
                  <a:schemeClr val="bg1"/>
                </a:solidFill>
              </a:rPr>
              <a:t> </a:t>
            </a:r>
            <a:r>
              <a:rPr lang="en-US" sz="2800">
                <a:solidFill>
                  <a:schemeClr val="bg1"/>
                </a:solidFill>
                <a:cs typeface="Arial" charset="0"/>
              </a:rPr>
              <a:t>+</a:t>
            </a:r>
            <a:r>
              <a:rPr lang="fr-FR" sz="2800">
                <a:solidFill>
                  <a:schemeClr val="bg1"/>
                </a:solidFill>
              </a:rPr>
              <a:t>  les  =  </a:t>
            </a:r>
            <a:r>
              <a:rPr lang="fr-FR" sz="2800">
                <a:solidFill>
                  <a:srgbClr val="FFCC00"/>
                </a:solidFill>
              </a:rPr>
              <a:t>des</a:t>
            </a:r>
            <a:endParaRPr lang="fr-FR" sz="2800" b="1">
              <a:solidFill>
                <a:srgbClr val="FFCC00"/>
              </a:solidFill>
            </a:endParaRPr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685800" y="4257675"/>
            <a:ext cx="30178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</a:t>
            </a:r>
            <a:r>
              <a:rPr lang="en-US" b="1"/>
              <a:t> </a:t>
            </a:r>
            <a:r>
              <a:rPr lang="fr-FR" sz="2800">
                <a:solidFill>
                  <a:schemeClr val="bg1"/>
                </a:solidFill>
              </a:rPr>
              <a:t> </a:t>
            </a:r>
            <a:r>
              <a:rPr lang="en-US" sz="2800">
                <a:solidFill>
                  <a:schemeClr val="bg1"/>
                </a:solidFill>
                <a:cs typeface="Arial" charset="0"/>
              </a:rPr>
              <a:t>+</a:t>
            </a:r>
            <a:r>
              <a:rPr lang="fr-FR" sz="2800">
                <a:solidFill>
                  <a:schemeClr val="bg1"/>
                </a:solidFill>
              </a:rPr>
              <a:t>  la    =  </a:t>
            </a:r>
            <a:r>
              <a:rPr lang="fr-FR" sz="2800">
                <a:solidFill>
                  <a:srgbClr val="FFCC00"/>
                </a:solidFill>
              </a:rPr>
              <a:t>de la</a:t>
            </a:r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685800" y="4854575"/>
            <a:ext cx="2892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 </a:t>
            </a:r>
            <a:r>
              <a:rPr lang="en-US" sz="2800">
                <a:solidFill>
                  <a:schemeClr val="bg1"/>
                </a:solidFill>
                <a:cs typeface="Arial" charset="0"/>
              </a:rPr>
              <a:t>+</a:t>
            </a:r>
            <a:r>
              <a:rPr lang="fr-FR" sz="2800">
                <a:solidFill>
                  <a:schemeClr val="bg1"/>
                </a:solidFill>
              </a:rPr>
              <a:t>  l’     =  </a:t>
            </a:r>
            <a:r>
              <a:rPr lang="fr-FR" sz="2800">
                <a:solidFill>
                  <a:srgbClr val="FFCC00"/>
                </a:solidFill>
              </a:rPr>
              <a:t>de l’</a:t>
            </a:r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3843338" y="2590800"/>
            <a:ext cx="4441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Tu as </a:t>
            </a:r>
            <a:r>
              <a:rPr lang="fr-FR" sz="2800">
                <a:solidFill>
                  <a:srgbClr val="FFCC00"/>
                </a:solidFill>
              </a:rPr>
              <a:t>du</a:t>
            </a:r>
            <a:r>
              <a:rPr lang="fr-FR" sz="2800">
                <a:solidFill>
                  <a:schemeClr val="bg1"/>
                </a:solidFill>
              </a:rPr>
              <a:t> lait et </a:t>
            </a:r>
            <a:r>
              <a:rPr lang="fr-FR" sz="2800">
                <a:solidFill>
                  <a:srgbClr val="FFCC00"/>
                </a:solidFill>
              </a:rPr>
              <a:t>du</a:t>
            </a:r>
            <a:r>
              <a:rPr lang="fr-FR" sz="2800">
                <a:solidFill>
                  <a:schemeClr val="bg1"/>
                </a:solidFill>
              </a:rPr>
              <a:t> beurre?</a:t>
            </a:r>
            <a:r>
              <a:rPr lang="en-US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3848100" y="4270375"/>
            <a:ext cx="41640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Je voudrais </a:t>
            </a:r>
            <a:r>
              <a:rPr lang="fr-FR" sz="2800">
                <a:solidFill>
                  <a:srgbClr val="FFCC00"/>
                </a:solidFill>
              </a:rPr>
              <a:t>de la</a:t>
            </a:r>
            <a:r>
              <a:rPr lang="fr-FR" sz="2800">
                <a:solidFill>
                  <a:schemeClr val="bg1"/>
                </a:solidFill>
              </a:rPr>
              <a:t> crème.</a:t>
            </a:r>
            <a:r>
              <a:rPr lang="en-US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3843338" y="4884738"/>
            <a:ext cx="34528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Je voudrais </a:t>
            </a:r>
            <a:r>
              <a:rPr lang="fr-FR" sz="2800">
                <a:solidFill>
                  <a:srgbClr val="FFCC00"/>
                </a:solidFill>
              </a:rPr>
              <a:t>de</a:t>
            </a:r>
            <a:r>
              <a:rPr lang="fr-FR" sz="2800">
                <a:solidFill>
                  <a:schemeClr val="bg1"/>
                </a:solidFill>
              </a:rPr>
              <a:t> </a:t>
            </a:r>
            <a:r>
              <a:rPr lang="fr-FR" sz="2800">
                <a:solidFill>
                  <a:srgbClr val="FFCC00"/>
                </a:solidFill>
              </a:rPr>
              <a:t>l’</a:t>
            </a:r>
            <a:r>
              <a:rPr lang="fr-FR" sz="2800">
                <a:solidFill>
                  <a:schemeClr val="bg1"/>
                </a:solidFill>
              </a:rPr>
              <a:t>eau.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3824288" y="3238500"/>
            <a:ext cx="44434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Je vais acheter </a:t>
            </a:r>
            <a:r>
              <a:rPr lang="fr-FR" sz="2800">
                <a:solidFill>
                  <a:srgbClr val="FFCC00"/>
                </a:solidFill>
              </a:rPr>
              <a:t>des</a:t>
            </a:r>
            <a:r>
              <a:rPr lang="fr-FR" sz="2800">
                <a:solidFill>
                  <a:schemeClr val="bg1"/>
                </a:solidFill>
              </a:rPr>
              <a:t> fruits et </a:t>
            </a:r>
            <a:r>
              <a:rPr lang="fr-FR" sz="2800">
                <a:solidFill>
                  <a:srgbClr val="FFCC00"/>
                </a:solidFill>
              </a:rPr>
              <a:t>des</a:t>
            </a:r>
            <a:r>
              <a:rPr lang="fr-FR" sz="2800">
                <a:solidFill>
                  <a:schemeClr val="bg1"/>
                </a:solidFill>
              </a:rPr>
              <a:t> légumes.</a:t>
            </a:r>
            <a:r>
              <a:rPr lang="en-US" sz="280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8" grpId="0"/>
      <p:bldP spid="141319" grpId="0"/>
      <p:bldP spid="141320" grpId="0"/>
      <p:bldP spid="141321" grpId="0"/>
      <p:bldP spid="141322" grpId="0"/>
      <p:bldP spid="141323" grpId="0"/>
      <p:bldP spid="141324" grpId="0"/>
      <p:bldP spid="1413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533400" y="1219200"/>
            <a:ext cx="8077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en-US" b="1">
                <a:solidFill>
                  <a:schemeClr val="bg1"/>
                </a:solidFill>
              </a:rPr>
              <a:t>4. Study the following chart. It contrasts the use of a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noun in the general sense with the partitive.</a:t>
            </a:r>
          </a:p>
        </p:txBody>
      </p:sp>
      <p:sp>
        <p:nvSpPr>
          <p:cNvPr id="142339" name="Rectangle 3"/>
          <p:cNvSpPr>
            <a:spLocks noChangeArrowheads="1"/>
          </p:cNvSpPr>
          <p:nvPr/>
        </p:nvSpPr>
        <p:spPr bwMode="auto">
          <a:xfrm>
            <a:off x="1831975" y="501650"/>
            <a:ext cx="3973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Le partitif et l’article d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b="1">
                <a:solidFill>
                  <a:srgbClr val="FFCC00"/>
                </a:solidFill>
              </a:rPr>
              <a:t>fini</a:t>
            </a:r>
          </a:p>
        </p:txBody>
      </p:sp>
      <p:sp>
        <p:nvSpPr>
          <p:cNvPr id="142348" name="Text Box 12"/>
          <p:cNvSpPr txBox="1">
            <a:spLocks noChangeArrowheads="1"/>
          </p:cNvSpPr>
          <p:nvPr/>
        </p:nvSpPr>
        <p:spPr bwMode="auto">
          <a:xfrm>
            <a:off x="1104900" y="2606675"/>
            <a:ext cx="2659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General Sense 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42349" name="Text Box 13"/>
          <p:cNvSpPr txBox="1">
            <a:spLocks noChangeArrowheads="1"/>
          </p:cNvSpPr>
          <p:nvPr/>
        </p:nvSpPr>
        <p:spPr bwMode="auto">
          <a:xfrm>
            <a:off x="971550" y="3240088"/>
            <a:ext cx="247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J’aime </a:t>
            </a:r>
            <a:r>
              <a:rPr lang="fr-FR">
                <a:solidFill>
                  <a:srgbClr val="FFCC00"/>
                </a:solidFill>
              </a:rPr>
              <a:t>le</a:t>
            </a:r>
            <a:r>
              <a:rPr lang="fr-FR">
                <a:solidFill>
                  <a:schemeClr val="bg1"/>
                </a:solidFill>
              </a:rPr>
              <a:t> poulet. 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2350" name="Text Box 14"/>
          <p:cNvSpPr txBox="1">
            <a:spLocks noChangeArrowheads="1"/>
          </p:cNvSpPr>
          <p:nvPr/>
        </p:nvSpPr>
        <p:spPr bwMode="auto">
          <a:xfrm>
            <a:off x="965200" y="3657600"/>
            <a:ext cx="2943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J’aime </a:t>
            </a:r>
            <a:r>
              <a:rPr lang="fr-FR">
                <a:solidFill>
                  <a:srgbClr val="FFCC00"/>
                </a:solidFill>
              </a:rPr>
              <a:t>la</a:t>
            </a:r>
            <a:r>
              <a:rPr lang="fr-FR">
                <a:solidFill>
                  <a:schemeClr val="bg1"/>
                </a:solidFill>
              </a:rPr>
              <a:t> viande. 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2351" name="Text Box 15"/>
          <p:cNvSpPr txBox="1">
            <a:spLocks noChangeArrowheads="1"/>
          </p:cNvSpPr>
          <p:nvPr/>
        </p:nvSpPr>
        <p:spPr bwMode="auto">
          <a:xfrm>
            <a:off x="965200" y="4111625"/>
            <a:ext cx="3221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J’aime </a:t>
            </a:r>
            <a:r>
              <a:rPr lang="fr-FR">
                <a:solidFill>
                  <a:srgbClr val="FFCC00"/>
                </a:solidFill>
              </a:rPr>
              <a:t>l’</a:t>
            </a:r>
            <a:r>
              <a:rPr lang="fr-FR">
                <a:solidFill>
                  <a:schemeClr val="bg1"/>
                </a:solidFill>
              </a:rPr>
              <a:t>eau minérale. 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2352" name="Text Box 16"/>
          <p:cNvSpPr txBox="1">
            <a:spLocks noChangeArrowheads="1"/>
          </p:cNvSpPr>
          <p:nvPr/>
        </p:nvSpPr>
        <p:spPr bwMode="auto">
          <a:xfrm>
            <a:off x="5372100" y="2605088"/>
            <a:ext cx="1568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Partitive</a:t>
            </a:r>
            <a:r>
              <a:rPr lang="en-US" sz="2800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42353" name="Text Box 17"/>
          <p:cNvSpPr txBox="1">
            <a:spLocks noChangeArrowheads="1"/>
          </p:cNvSpPr>
          <p:nvPr/>
        </p:nvSpPr>
        <p:spPr bwMode="auto">
          <a:xfrm>
            <a:off x="4144963" y="3238500"/>
            <a:ext cx="3252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Je voudrais </a:t>
            </a:r>
            <a:r>
              <a:rPr lang="fr-FR">
                <a:solidFill>
                  <a:srgbClr val="FFCC00"/>
                </a:solidFill>
              </a:rPr>
              <a:t>du</a:t>
            </a:r>
            <a:r>
              <a:rPr lang="fr-FR">
                <a:solidFill>
                  <a:schemeClr val="bg1"/>
                </a:solidFill>
              </a:rPr>
              <a:t> poulet.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2354" name="Text Box 18"/>
          <p:cNvSpPr txBox="1">
            <a:spLocks noChangeArrowheads="1"/>
          </p:cNvSpPr>
          <p:nvPr/>
        </p:nvSpPr>
        <p:spPr bwMode="auto">
          <a:xfrm>
            <a:off x="4152900" y="3657600"/>
            <a:ext cx="364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Je voudrais </a:t>
            </a:r>
            <a:r>
              <a:rPr lang="fr-FR">
                <a:solidFill>
                  <a:srgbClr val="FFCC00"/>
                </a:solidFill>
              </a:rPr>
              <a:t>de la</a:t>
            </a:r>
            <a:r>
              <a:rPr lang="fr-FR">
                <a:solidFill>
                  <a:schemeClr val="bg1"/>
                </a:solidFill>
              </a:rPr>
              <a:t> viande.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2355" name="Text Box 19"/>
          <p:cNvSpPr txBox="1">
            <a:spLocks noChangeArrowheads="1"/>
          </p:cNvSpPr>
          <p:nvPr/>
        </p:nvSpPr>
        <p:spPr bwMode="auto">
          <a:xfrm>
            <a:off x="4146550" y="4114800"/>
            <a:ext cx="4322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Je voudrais </a:t>
            </a:r>
            <a:r>
              <a:rPr lang="fr-FR">
                <a:solidFill>
                  <a:srgbClr val="FFCC00"/>
                </a:solidFill>
              </a:rPr>
              <a:t>de l’</a:t>
            </a:r>
            <a:r>
              <a:rPr lang="fr-FR">
                <a:solidFill>
                  <a:schemeClr val="bg1"/>
                </a:solidFill>
              </a:rPr>
              <a:t>eau minérale.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2356" name="Rectangle 20"/>
          <p:cNvSpPr>
            <a:spLocks noChangeArrowheads="1"/>
          </p:cNvSpPr>
          <p:nvPr/>
        </p:nvSpPr>
        <p:spPr bwMode="auto">
          <a:xfrm>
            <a:off x="914400" y="2590800"/>
            <a:ext cx="3048000" cy="533400"/>
          </a:xfrm>
          <a:prstGeom prst="rect">
            <a:avLst/>
          </a:prstGeom>
          <a:noFill/>
          <a:ln w="508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7" name="Rectangle 21"/>
          <p:cNvSpPr>
            <a:spLocks noChangeArrowheads="1"/>
          </p:cNvSpPr>
          <p:nvPr/>
        </p:nvSpPr>
        <p:spPr bwMode="auto">
          <a:xfrm>
            <a:off x="4013200" y="2590800"/>
            <a:ext cx="4216400" cy="533400"/>
          </a:xfrm>
          <a:prstGeom prst="rect">
            <a:avLst/>
          </a:prstGeom>
          <a:noFill/>
          <a:ln w="508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8" name="Text Box 22"/>
          <p:cNvSpPr txBox="1">
            <a:spLocks noChangeArrowheads="1"/>
          </p:cNvSpPr>
          <p:nvPr/>
        </p:nvSpPr>
        <p:spPr bwMode="auto">
          <a:xfrm>
            <a:off x="965200" y="4546600"/>
            <a:ext cx="2963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J’aime </a:t>
            </a:r>
            <a:r>
              <a:rPr lang="fr-FR">
                <a:solidFill>
                  <a:srgbClr val="FFCC00"/>
                </a:solidFill>
              </a:rPr>
              <a:t>les</a:t>
            </a:r>
            <a:r>
              <a:rPr lang="fr-FR">
                <a:solidFill>
                  <a:schemeClr val="bg1"/>
                </a:solidFill>
              </a:rPr>
              <a:t> pommes. 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2359" name="Text Box 23"/>
          <p:cNvSpPr txBox="1">
            <a:spLocks noChangeArrowheads="1"/>
          </p:cNvSpPr>
          <p:nvPr/>
        </p:nvSpPr>
        <p:spPr bwMode="auto">
          <a:xfrm>
            <a:off x="4156075" y="4546600"/>
            <a:ext cx="374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Je voudrais </a:t>
            </a:r>
            <a:r>
              <a:rPr lang="fr-FR">
                <a:solidFill>
                  <a:srgbClr val="FFCC00"/>
                </a:solidFill>
              </a:rPr>
              <a:t>des</a:t>
            </a:r>
            <a:r>
              <a:rPr lang="fr-FR">
                <a:solidFill>
                  <a:schemeClr val="bg1"/>
                </a:solidFill>
              </a:rPr>
              <a:t> pommes.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14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4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4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2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2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8" grpId="0"/>
      <p:bldP spid="142349" grpId="0"/>
      <p:bldP spid="142350" grpId="0"/>
      <p:bldP spid="142351" grpId="0"/>
      <p:bldP spid="142352" grpId="0"/>
      <p:bldP spid="142353" grpId="0"/>
      <p:bldP spid="142354" grpId="0"/>
      <p:bldP spid="142355" grpId="0"/>
      <p:bldP spid="142356" grpId="0" animBg="1"/>
      <p:bldP spid="142357" grpId="0" animBg="1"/>
      <p:bldP spid="142358" grpId="0"/>
      <p:bldP spid="1423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ChangeArrowheads="1"/>
          </p:cNvSpPr>
          <p:nvPr/>
        </p:nvSpPr>
        <p:spPr bwMode="auto">
          <a:xfrm>
            <a:off x="533400" y="1327150"/>
            <a:ext cx="8077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en-US" b="1">
                <a:solidFill>
                  <a:schemeClr val="bg1"/>
                </a:solidFill>
              </a:rPr>
              <a:t>Note that verbs indicating likes and dislikes are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followed by the definite article. All other verbs are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followed by the partitive.</a:t>
            </a:r>
          </a:p>
        </p:txBody>
      </p:sp>
      <p:sp>
        <p:nvSpPr>
          <p:cNvPr id="143363" name="Rectangle 3"/>
          <p:cNvSpPr>
            <a:spLocks noChangeArrowheads="1"/>
          </p:cNvSpPr>
          <p:nvPr/>
        </p:nvSpPr>
        <p:spPr bwMode="auto">
          <a:xfrm>
            <a:off x="1831975" y="501650"/>
            <a:ext cx="3973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Le partitif et l’article d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b="1">
                <a:solidFill>
                  <a:srgbClr val="FFCC00"/>
                </a:solidFill>
              </a:rPr>
              <a:t>fini</a:t>
            </a:r>
          </a:p>
        </p:txBody>
      </p:sp>
      <p:sp>
        <p:nvSpPr>
          <p:cNvPr id="143376" name="Rectangle 16"/>
          <p:cNvSpPr>
            <a:spLocks noChangeArrowheads="1"/>
          </p:cNvSpPr>
          <p:nvPr/>
        </p:nvSpPr>
        <p:spPr bwMode="auto">
          <a:xfrm>
            <a:off x="779463" y="3060700"/>
            <a:ext cx="3060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Il </a:t>
            </a:r>
            <a:r>
              <a:rPr lang="fr-FR" b="1">
                <a:solidFill>
                  <a:srgbClr val="FFCC00"/>
                </a:solidFill>
              </a:rPr>
              <a:t>déteste</a:t>
            </a:r>
            <a:r>
              <a:rPr lang="fr-FR" b="1">
                <a:solidFill>
                  <a:schemeClr val="bg1"/>
                </a:solidFill>
              </a:rPr>
              <a:t> </a:t>
            </a:r>
            <a:r>
              <a:rPr lang="fr-FR" b="1">
                <a:solidFill>
                  <a:srgbClr val="FFCC00"/>
                </a:solidFill>
              </a:rPr>
              <a:t>la</a:t>
            </a:r>
            <a:r>
              <a:rPr lang="fr-FR" b="1">
                <a:solidFill>
                  <a:schemeClr val="bg1"/>
                </a:solidFill>
              </a:rPr>
              <a:t> viande.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3377" name="Rectangle 17"/>
          <p:cNvSpPr>
            <a:spLocks noChangeArrowheads="1"/>
          </p:cNvSpPr>
          <p:nvPr/>
        </p:nvSpPr>
        <p:spPr bwMode="auto">
          <a:xfrm>
            <a:off x="4056063" y="3098800"/>
            <a:ext cx="431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Elle va </a:t>
            </a:r>
            <a:r>
              <a:rPr lang="fr-FR" b="1">
                <a:solidFill>
                  <a:srgbClr val="00FF00"/>
                </a:solidFill>
              </a:rPr>
              <a:t>acheter de la</a:t>
            </a:r>
            <a:r>
              <a:rPr lang="fr-FR" b="1">
                <a:solidFill>
                  <a:schemeClr val="bg1"/>
                </a:solidFill>
              </a:rPr>
              <a:t> viande.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3378" name="Rectangle 18"/>
          <p:cNvSpPr>
            <a:spLocks noChangeArrowheads="1"/>
          </p:cNvSpPr>
          <p:nvPr/>
        </p:nvSpPr>
        <p:spPr bwMode="auto">
          <a:xfrm>
            <a:off x="762000" y="3644900"/>
            <a:ext cx="306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J’</a:t>
            </a:r>
            <a:r>
              <a:rPr lang="fr-FR" b="1">
                <a:solidFill>
                  <a:srgbClr val="FFCC00"/>
                </a:solidFill>
              </a:rPr>
              <a:t>adore</a:t>
            </a:r>
            <a:r>
              <a:rPr lang="fr-FR" b="1">
                <a:solidFill>
                  <a:schemeClr val="bg1"/>
                </a:solidFill>
              </a:rPr>
              <a:t> </a:t>
            </a:r>
            <a:r>
              <a:rPr lang="fr-FR" b="1">
                <a:solidFill>
                  <a:srgbClr val="FFCC00"/>
                </a:solidFill>
              </a:rPr>
              <a:t>le</a:t>
            </a:r>
            <a:r>
              <a:rPr lang="fr-FR" b="1">
                <a:solidFill>
                  <a:schemeClr val="bg1"/>
                </a:solidFill>
              </a:rPr>
              <a:t> fromage.</a:t>
            </a:r>
            <a:r>
              <a:rPr lang="fr-FR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3379" name="Rectangle 19"/>
          <p:cNvSpPr>
            <a:spLocks noChangeArrowheads="1"/>
          </p:cNvSpPr>
          <p:nvPr/>
        </p:nvSpPr>
        <p:spPr bwMode="auto">
          <a:xfrm>
            <a:off x="4057650" y="3683000"/>
            <a:ext cx="3668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Tu </a:t>
            </a:r>
            <a:r>
              <a:rPr lang="fr-FR" b="1">
                <a:solidFill>
                  <a:srgbClr val="00FF00"/>
                </a:solidFill>
              </a:rPr>
              <a:t>prends du</a:t>
            </a:r>
            <a:r>
              <a:rPr lang="fr-FR" b="1">
                <a:solidFill>
                  <a:schemeClr val="bg1"/>
                </a:solidFill>
              </a:rPr>
              <a:t> fromage?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6" grpId="0"/>
      <p:bldP spid="143377" grpId="0"/>
      <p:bldP spid="143378" grpId="0"/>
      <p:bldP spid="14337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1831975" y="501650"/>
            <a:ext cx="3973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Le partitif et l’article d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b="1">
                <a:solidFill>
                  <a:srgbClr val="FFCC00"/>
                </a:solidFill>
              </a:rPr>
              <a:t>fini</a:t>
            </a: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1600200" y="962025"/>
            <a:ext cx="1385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Choose.</a:t>
            </a: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990600" y="228758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a. le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974725" y="3844925"/>
            <a:ext cx="2454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b. des</a:t>
            </a:r>
            <a:endParaRPr lang="en-US">
              <a:solidFill>
                <a:srgbClr val="FFCC00"/>
              </a:solidFill>
            </a:endParaRPr>
          </a:p>
        </p:txBody>
      </p:sp>
      <p:grpSp>
        <p:nvGrpSpPr>
          <p:cNvPr id="116754" name="Group 18"/>
          <p:cNvGrpSpPr>
            <a:grpSpLocks/>
          </p:cNvGrpSpPr>
          <p:nvPr/>
        </p:nvGrpSpPr>
        <p:grpSpPr bwMode="auto">
          <a:xfrm>
            <a:off x="685800" y="1447800"/>
            <a:ext cx="5181600" cy="868363"/>
            <a:chOff x="432" y="912"/>
            <a:chExt cx="3264" cy="547"/>
          </a:xfrm>
        </p:grpSpPr>
        <p:sp>
          <p:nvSpPr>
            <p:cNvPr id="116739" name="Rectangle 3"/>
            <p:cNvSpPr>
              <a:spLocks noChangeArrowheads="1"/>
            </p:cNvSpPr>
            <p:nvPr/>
          </p:nvSpPr>
          <p:spPr bwMode="auto">
            <a:xfrm>
              <a:off x="432" y="912"/>
              <a:ext cx="32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fr-FR" b="1">
                  <a:solidFill>
                    <a:schemeClr val="bg1"/>
                  </a:solidFill>
                </a:rPr>
                <a:t>1. J’adore ___ g</a:t>
              </a:r>
              <a:r>
                <a:rPr lang="en-US" b="1">
                  <a:solidFill>
                    <a:schemeClr val="bg1"/>
                  </a:solidFill>
                  <a:cs typeface="Arial" charset="0"/>
                </a:rPr>
                <a:t>â</a:t>
              </a:r>
              <a:r>
                <a:rPr lang="fr-FR" b="1">
                  <a:solidFill>
                    <a:schemeClr val="bg1"/>
                  </a:solidFill>
                </a:rPr>
                <a:t>teau au chocolat!</a:t>
              </a:r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16744" name="Rectangle 8"/>
            <p:cNvSpPr>
              <a:spLocks noChangeArrowheads="1"/>
            </p:cNvSpPr>
            <p:nvPr/>
          </p:nvSpPr>
          <p:spPr bwMode="auto">
            <a:xfrm>
              <a:off x="576" y="1171"/>
              <a:ext cx="196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fr-FR"/>
                <a:t> </a:t>
              </a:r>
              <a:r>
                <a:rPr lang="fr-FR" b="1">
                  <a:solidFill>
                    <a:schemeClr val="bg1"/>
                  </a:solidFill>
                </a:rPr>
                <a:t>a. le</a:t>
              </a:r>
              <a:r>
                <a:rPr lang="en-US" b="1">
                  <a:solidFill>
                    <a:schemeClr val="bg1"/>
                  </a:solidFill>
                </a:rPr>
                <a:t>    </a:t>
              </a:r>
              <a:r>
                <a:rPr lang="fr-FR" b="1">
                  <a:solidFill>
                    <a:schemeClr val="bg1"/>
                  </a:solidFill>
                </a:rPr>
                <a:t>b. du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116755" name="Group 19"/>
          <p:cNvGrpSpPr>
            <a:grpSpLocks/>
          </p:cNvGrpSpPr>
          <p:nvPr/>
        </p:nvGrpSpPr>
        <p:grpSpPr bwMode="auto">
          <a:xfrm>
            <a:off x="685800" y="2973388"/>
            <a:ext cx="5705475" cy="885825"/>
            <a:chOff x="432" y="1873"/>
            <a:chExt cx="3594" cy="558"/>
          </a:xfrm>
        </p:grpSpPr>
        <p:sp>
          <p:nvSpPr>
            <p:cNvPr id="116743" name="Text Box 7"/>
            <p:cNvSpPr txBox="1">
              <a:spLocks noChangeArrowheads="1"/>
            </p:cNvSpPr>
            <p:nvPr/>
          </p:nvSpPr>
          <p:spPr bwMode="auto">
            <a:xfrm>
              <a:off x="432" y="1873"/>
              <a:ext cx="359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fr-FR" b="1">
                  <a:solidFill>
                    <a:schemeClr val="bg1"/>
                  </a:solidFill>
                </a:rPr>
                <a:t>2. Vous achetez ___ fruits au march</a:t>
              </a:r>
              <a:r>
                <a:rPr lang="en-US" b="1">
                  <a:solidFill>
                    <a:schemeClr val="bg1"/>
                  </a:solidFill>
                  <a:cs typeface="Arial" charset="0"/>
                </a:rPr>
                <a:t>é</a:t>
              </a:r>
              <a:r>
                <a:rPr lang="fr-FR" b="1">
                  <a:solidFill>
                    <a:schemeClr val="bg1"/>
                  </a:solidFill>
                </a:rPr>
                <a:t>?</a:t>
              </a:r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16745" name="Text Box 9"/>
            <p:cNvSpPr txBox="1">
              <a:spLocks noChangeArrowheads="1"/>
            </p:cNvSpPr>
            <p:nvPr/>
          </p:nvSpPr>
          <p:spPr bwMode="auto">
            <a:xfrm>
              <a:off x="574" y="2143"/>
              <a:ext cx="14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fr-FR"/>
                <a:t> </a:t>
              </a:r>
              <a:r>
                <a:rPr lang="fr-FR" b="1">
                  <a:solidFill>
                    <a:schemeClr val="bg1"/>
                  </a:solidFill>
                </a:rPr>
                <a:t>a. les</a:t>
              </a:r>
              <a:r>
                <a:rPr lang="en-US" b="1">
                  <a:solidFill>
                    <a:schemeClr val="bg1"/>
                  </a:solidFill>
                </a:rPr>
                <a:t>    </a:t>
              </a:r>
              <a:r>
                <a:rPr lang="fr-FR" b="1">
                  <a:solidFill>
                    <a:schemeClr val="bg1"/>
                  </a:solidFill>
                </a:rPr>
                <a:t>b. des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16746" name="Text Box 10"/>
          <p:cNvSpPr txBox="1">
            <a:spLocks noChangeArrowheads="1"/>
          </p:cNvSpPr>
          <p:nvPr/>
        </p:nvSpPr>
        <p:spPr bwMode="auto">
          <a:xfrm>
            <a:off x="974725" y="5334000"/>
            <a:ext cx="253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b. de la</a:t>
            </a:r>
            <a:endParaRPr lang="en-US">
              <a:solidFill>
                <a:srgbClr val="FFCC00"/>
              </a:solidFill>
            </a:endParaRPr>
          </a:p>
        </p:txBody>
      </p:sp>
      <p:grpSp>
        <p:nvGrpSpPr>
          <p:cNvPr id="116756" name="Group 20"/>
          <p:cNvGrpSpPr>
            <a:grpSpLocks/>
          </p:cNvGrpSpPr>
          <p:nvPr/>
        </p:nvGrpSpPr>
        <p:grpSpPr bwMode="auto">
          <a:xfrm>
            <a:off x="685800" y="4462463"/>
            <a:ext cx="5803900" cy="885825"/>
            <a:chOff x="432" y="2811"/>
            <a:chExt cx="3656" cy="558"/>
          </a:xfrm>
        </p:grpSpPr>
        <p:sp>
          <p:nvSpPr>
            <p:cNvPr id="116747" name="Text Box 11"/>
            <p:cNvSpPr txBox="1">
              <a:spLocks noChangeArrowheads="1"/>
            </p:cNvSpPr>
            <p:nvPr/>
          </p:nvSpPr>
          <p:spPr bwMode="auto">
            <a:xfrm>
              <a:off x="432" y="2811"/>
              <a:ext cx="3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fr-FR" b="1">
                  <a:solidFill>
                    <a:schemeClr val="bg1"/>
                  </a:solidFill>
                </a:rPr>
                <a:t>3. Alain prend ___ glace apr</a:t>
              </a:r>
              <a:r>
                <a:rPr lang="en-US" b="1">
                  <a:solidFill>
                    <a:schemeClr val="bg1"/>
                  </a:solidFill>
                </a:rPr>
                <a:t>è</a:t>
              </a:r>
              <a:r>
                <a:rPr lang="fr-FR" b="1">
                  <a:solidFill>
                    <a:schemeClr val="bg1"/>
                  </a:solidFill>
                </a:rPr>
                <a:t>s le d</a:t>
              </a:r>
              <a:r>
                <a:rPr lang="en-US" b="1">
                  <a:solidFill>
                    <a:schemeClr val="bg1"/>
                  </a:solidFill>
                </a:rPr>
                <a:t>î</a:t>
              </a:r>
              <a:r>
                <a:rPr lang="fr-FR" b="1">
                  <a:solidFill>
                    <a:schemeClr val="bg1"/>
                  </a:solidFill>
                </a:rPr>
                <a:t>ner.</a:t>
              </a:r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16748" name="Text Box 12"/>
            <p:cNvSpPr txBox="1">
              <a:spLocks noChangeArrowheads="1"/>
            </p:cNvSpPr>
            <p:nvPr/>
          </p:nvSpPr>
          <p:spPr bwMode="auto">
            <a:xfrm>
              <a:off x="574" y="3081"/>
              <a:ext cx="14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fr-FR"/>
                <a:t> </a:t>
              </a:r>
              <a:r>
                <a:rPr lang="fr-FR" b="1">
                  <a:solidFill>
                    <a:schemeClr val="bg1"/>
                  </a:solidFill>
                </a:rPr>
                <a:t>a. la</a:t>
              </a:r>
              <a:r>
                <a:rPr lang="en-US" b="1">
                  <a:solidFill>
                    <a:schemeClr val="bg1"/>
                  </a:solidFill>
                </a:rPr>
                <a:t>    </a:t>
              </a:r>
              <a:r>
                <a:rPr lang="fr-FR" b="1">
                  <a:solidFill>
                    <a:schemeClr val="bg1"/>
                  </a:solidFill>
                </a:rPr>
                <a:t>b. de la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6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6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6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/>
      <p:bldP spid="116742" grpId="0"/>
      <p:bldP spid="1167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1831975" y="501650"/>
            <a:ext cx="3973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Le partitif et l’article d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b="1">
                <a:solidFill>
                  <a:srgbClr val="FFCC00"/>
                </a:solidFill>
              </a:rPr>
              <a:t>fini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962025" y="4225925"/>
            <a:ext cx="2162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a. la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947738" y="2516188"/>
            <a:ext cx="2481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b. de l’</a:t>
            </a:r>
            <a:endParaRPr lang="en-US">
              <a:solidFill>
                <a:srgbClr val="FFCC00"/>
              </a:solidFill>
            </a:endParaRPr>
          </a:p>
        </p:txBody>
      </p:sp>
      <p:grpSp>
        <p:nvGrpSpPr>
          <p:cNvPr id="119822" name="Group 14"/>
          <p:cNvGrpSpPr>
            <a:grpSpLocks/>
          </p:cNvGrpSpPr>
          <p:nvPr/>
        </p:nvGrpSpPr>
        <p:grpSpPr bwMode="auto">
          <a:xfrm>
            <a:off x="685800" y="1676400"/>
            <a:ext cx="5867400" cy="868363"/>
            <a:chOff x="432" y="1056"/>
            <a:chExt cx="3696" cy="547"/>
          </a:xfrm>
        </p:grpSpPr>
        <p:sp>
          <p:nvSpPr>
            <p:cNvPr id="119814" name="Rectangle 6"/>
            <p:cNvSpPr>
              <a:spLocks noChangeArrowheads="1"/>
            </p:cNvSpPr>
            <p:nvPr/>
          </p:nvSpPr>
          <p:spPr bwMode="auto">
            <a:xfrm>
              <a:off x="432" y="1056"/>
              <a:ext cx="36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fr-FR" b="1">
                  <a:solidFill>
                    <a:schemeClr val="bg1"/>
                  </a:solidFill>
                </a:rPr>
                <a:t>4. Je voudrais ___ huile, s’il vous pla</a:t>
              </a:r>
              <a:r>
                <a:rPr lang="en-US" b="1">
                  <a:solidFill>
                    <a:schemeClr val="bg1"/>
                  </a:solidFill>
                  <a:cs typeface="Arial" charset="0"/>
                </a:rPr>
                <a:t>î</a:t>
              </a:r>
              <a:r>
                <a:rPr lang="fr-FR" b="1">
                  <a:solidFill>
                    <a:schemeClr val="bg1"/>
                  </a:solidFill>
                </a:rPr>
                <a:t>t.</a:t>
              </a:r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19816" name="Rectangle 8"/>
            <p:cNvSpPr>
              <a:spLocks noChangeArrowheads="1"/>
            </p:cNvSpPr>
            <p:nvPr/>
          </p:nvSpPr>
          <p:spPr bwMode="auto">
            <a:xfrm>
              <a:off x="576" y="1315"/>
              <a:ext cx="13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fr-FR"/>
                <a:t> </a:t>
              </a:r>
              <a:r>
                <a:rPr lang="fr-FR" b="1">
                  <a:solidFill>
                    <a:schemeClr val="bg1"/>
                  </a:solidFill>
                </a:rPr>
                <a:t>a. l’</a:t>
              </a:r>
              <a:r>
                <a:rPr lang="en-US" b="1">
                  <a:solidFill>
                    <a:schemeClr val="bg1"/>
                  </a:solidFill>
                </a:rPr>
                <a:t>    </a:t>
              </a:r>
              <a:r>
                <a:rPr lang="fr-FR" b="1">
                  <a:solidFill>
                    <a:schemeClr val="bg1"/>
                  </a:solidFill>
                </a:rPr>
                <a:t>b. de l’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119823" name="Group 15"/>
          <p:cNvGrpSpPr>
            <a:grpSpLocks/>
          </p:cNvGrpSpPr>
          <p:nvPr/>
        </p:nvGrpSpPr>
        <p:grpSpPr bwMode="auto">
          <a:xfrm>
            <a:off x="685800" y="3367088"/>
            <a:ext cx="5029200" cy="882650"/>
            <a:chOff x="432" y="2121"/>
            <a:chExt cx="3168" cy="556"/>
          </a:xfrm>
        </p:grpSpPr>
        <p:sp>
          <p:nvSpPr>
            <p:cNvPr id="119811" name="Rectangle 3"/>
            <p:cNvSpPr>
              <a:spLocks noChangeArrowheads="1"/>
            </p:cNvSpPr>
            <p:nvPr/>
          </p:nvSpPr>
          <p:spPr bwMode="auto">
            <a:xfrm>
              <a:off x="432" y="2121"/>
              <a:ext cx="316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fr-FR" b="1">
                  <a:solidFill>
                    <a:schemeClr val="bg1"/>
                  </a:solidFill>
                </a:rPr>
                <a:t>5. Notre prof d</a:t>
              </a:r>
              <a:r>
                <a:rPr lang="en-US" b="1">
                  <a:solidFill>
                    <a:schemeClr val="bg1"/>
                  </a:solidFill>
                  <a:cs typeface="Arial" charset="0"/>
                </a:rPr>
                <a:t>é</a:t>
              </a:r>
              <a:r>
                <a:rPr lang="fr-FR" b="1">
                  <a:solidFill>
                    <a:schemeClr val="bg1"/>
                  </a:solidFill>
                </a:rPr>
                <a:t>teste ___ viande.</a:t>
              </a:r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19817" name="Rectangle 9"/>
            <p:cNvSpPr>
              <a:spLocks noChangeArrowheads="1"/>
            </p:cNvSpPr>
            <p:nvPr/>
          </p:nvSpPr>
          <p:spPr bwMode="auto">
            <a:xfrm>
              <a:off x="621" y="2389"/>
              <a:ext cx="14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fr-FR" b="1">
                  <a:solidFill>
                    <a:schemeClr val="bg1"/>
                  </a:solidFill>
                </a:rPr>
                <a:t>a. la</a:t>
              </a:r>
              <a:r>
                <a:rPr lang="en-US" b="1">
                  <a:solidFill>
                    <a:schemeClr val="bg1"/>
                  </a:solidFill>
                </a:rPr>
                <a:t>    </a:t>
              </a:r>
              <a:r>
                <a:rPr lang="fr-FR" b="1">
                  <a:solidFill>
                    <a:schemeClr val="bg1"/>
                  </a:solidFill>
                </a:rPr>
                <a:t>b. de la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19824" name="Text Box 16"/>
          <p:cNvSpPr txBox="1">
            <a:spLocks noChangeArrowheads="1"/>
          </p:cNvSpPr>
          <p:nvPr/>
        </p:nvSpPr>
        <p:spPr bwMode="auto">
          <a:xfrm>
            <a:off x="1600200" y="962025"/>
            <a:ext cx="1385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Choose.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9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3" grpId="0"/>
      <p:bldP spid="1198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75" name="Picture 43" descr="samp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1693863"/>
            <a:ext cx="5029200" cy="3398837"/>
          </a:xfrm>
          <a:prstGeom prst="rect">
            <a:avLst/>
          </a:prstGeom>
          <a:noFill/>
        </p:spPr>
      </p:pic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2243138" y="173990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 g</a:t>
            </a:r>
            <a:r>
              <a:rPr lang="en-US" sz="1600" b="1">
                <a:cs typeface="Arial" charset="0"/>
              </a:rPr>
              <a:t>â</a:t>
            </a:r>
            <a:r>
              <a:rPr lang="en-US" sz="1600" b="1"/>
              <a:t>teau</a:t>
            </a:r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5181600" y="1778000"/>
            <a:ext cx="19240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/>
              <a:t>une tarte aux pommes</a:t>
            </a:r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2305050" y="3398838"/>
            <a:ext cx="91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/>
              <a:t>du pain</a:t>
            </a:r>
          </a:p>
        </p:txBody>
      </p:sp>
      <p:sp>
        <p:nvSpPr>
          <p:cNvPr id="69645" name="Text Box 13"/>
          <p:cNvSpPr txBox="1">
            <a:spLocks noChangeArrowheads="1"/>
          </p:cNvSpPr>
          <p:nvPr/>
        </p:nvSpPr>
        <p:spPr bwMode="auto">
          <a:xfrm>
            <a:off x="4814888" y="3340100"/>
            <a:ext cx="1743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 pain complet</a:t>
            </a:r>
          </a:p>
        </p:txBody>
      </p:sp>
      <p:sp>
        <p:nvSpPr>
          <p:cNvPr id="69646" name="Text Box 14"/>
          <p:cNvSpPr txBox="1">
            <a:spLocks noChangeArrowheads="1"/>
          </p:cNvSpPr>
          <p:nvPr/>
        </p:nvSpPr>
        <p:spPr bwMode="auto">
          <a:xfrm>
            <a:off x="2957513" y="4416425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une baguette</a:t>
            </a:r>
          </a:p>
        </p:txBody>
      </p:sp>
      <p:sp>
        <p:nvSpPr>
          <p:cNvPr id="69647" name="Text Box 15"/>
          <p:cNvSpPr txBox="1">
            <a:spLocks noChangeArrowheads="1"/>
          </p:cNvSpPr>
          <p:nvPr/>
        </p:nvSpPr>
        <p:spPr bwMode="auto">
          <a:xfrm>
            <a:off x="5389563" y="4421188"/>
            <a:ext cx="13922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 croissant</a:t>
            </a:r>
          </a:p>
        </p:txBody>
      </p:sp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905000" y="4572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en-US" b="1">
                <a:solidFill>
                  <a:schemeClr val="bg1"/>
                </a:solidFill>
              </a:rPr>
              <a:t> la boulangerie-p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â</a:t>
            </a:r>
            <a:r>
              <a:rPr lang="en-US" b="1">
                <a:solidFill>
                  <a:schemeClr val="bg1"/>
                </a:solidFill>
              </a:rPr>
              <a:t>tisserie</a:t>
            </a:r>
          </a:p>
        </p:txBody>
      </p:sp>
      <p:pic>
        <p:nvPicPr>
          <p:cNvPr id="69659" name="Picture 27" descr="audio-small">
            <a:hlinkClick r:id="" action="ppaction://noaction">
              <a:snd r:embed="rId3" name="0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68325"/>
            <a:ext cx="228600" cy="215900"/>
          </a:xfrm>
          <a:prstGeom prst="rect">
            <a:avLst/>
          </a:prstGeom>
          <a:noFill/>
        </p:spPr>
      </p:pic>
      <p:sp>
        <p:nvSpPr>
          <p:cNvPr id="69666" name="Line 34"/>
          <p:cNvSpPr>
            <a:spLocks noChangeShapeType="1"/>
          </p:cNvSpPr>
          <p:nvPr/>
        </p:nvSpPr>
        <p:spPr bwMode="auto">
          <a:xfrm>
            <a:off x="3400425" y="3609975"/>
            <a:ext cx="3048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668" name="Line 36"/>
          <p:cNvSpPr>
            <a:spLocks noChangeShapeType="1"/>
          </p:cNvSpPr>
          <p:nvPr/>
        </p:nvSpPr>
        <p:spPr bwMode="auto">
          <a:xfrm flipV="1">
            <a:off x="2976563" y="4262438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669" name="Line 37"/>
          <p:cNvSpPr>
            <a:spLocks noChangeShapeType="1"/>
          </p:cNvSpPr>
          <p:nvPr/>
        </p:nvSpPr>
        <p:spPr bwMode="auto">
          <a:xfrm>
            <a:off x="4757738" y="3624263"/>
            <a:ext cx="2286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670" name="Line 38"/>
          <p:cNvSpPr>
            <a:spLocks noChangeShapeType="1"/>
          </p:cNvSpPr>
          <p:nvPr/>
        </p:nvSpPr>
        <p:spPr bwMode="auto">
          <a:xfrm flipV="1">
            <a:off x="5395913" y="4262438"/>
            <a:ext cx="457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69660" name="Picture 28" descr="audio-small">
            <a:hlinkClick r:id="" action="ppaction://noaction">
              <a:snd r:embed="rId5" name="0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3275" y="1819275"/>
            <a:ext cx="228600" cy="215900"/>
          </a:xfrm>
          <a:prstGeom prst="rect">
            <a:avLst/>
          </a:prstGeom>
          <a:noFill/>
        </p:spPr>
      </p:pic>
      <p:pic>
        <p:nvPicPr>
          <p:cNvPr id="69661" name="Picture 29" descr="audio-small">
            <a:hlinkClick r:id="" action="ppaction://noaction">
              <a:snd r:embed="rId6" name="0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4788" y="1860550"/>
            <a:ext cx="228600" cy="215900"/>
          </a:xfrm>
          <a:prstGeom prst="rect">
            <a:avLst/>
          </a:prstGeom>
          <a:noFill/>
        </p:spPr>
      </p:pic>
      <p:pic>
        <p:nvPicPr>
          <p:cNvPr id="69664" name="Picture 32" descr="audio-small">
            <a:hlinkClick r:id="" action="ppaction://noaction">
              <a:snd r:embed="rId7" name="0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0825" y="4491038"/>
            <a:ext cx="228600" cy="215900"/>
          </a:xfrm>
          <a:prstGeom prst="rect">
            <a:avLst/>
          </a:prstGeom>
          <a:noFill/>
        </p:spPr>
      </p:pic>
      <p:pic>
        <p:nvPicPr>
          <p:cNvPr id="69663" name="Picture 31" descr="audio-small">
            <a:hlinkClick r:id="" action="ppaction://noaction">
              <a:snd r:embed="rId8" name="0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3513" y="4491038"/>
            <a:ext cx="228600" cy="215900"/>
          </a:xfrm>
          <a:prstGeom prst="rect">
            <a:avLst/>
          </a:prstGeom>
          <a:noFill/>
        </p:spPr>
      </p:pic>
      <p:pic>
        <p:nvPicPr>
          <p:cNvPr id="69662" name="Picture 30" descr="audio-small">
            <a:hlinkClick r:id="" action="ppaction://noaction">
              <a:snd r:embed="rId9" name="0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409950"/>
            <a:ext cx="228600" cy="215900"/>
          </a:xfrm>
          <a:prstGeom prst="rect">
            <a:avLst/>
          </a:prstGeom>
          <a:noFill/>
        </p:spPr>
      </p:pic>
      <p:pic>
        <p:nvPicPr>
          <p:cNvPr id="69665" name="Picture 33" descr="audio-small">
            <a:hlinkClick r:id="" action="ppaction://noaction">
              <a:snd r:embed="rId10" name="0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0713" y="3459163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2" grpId="0"/>
      <p:bldP spid="69643" grpId="0"/>
      <p:bldP spid="69644" grpId="0"/>
      <p:bldP spid="69645" grpId="0"/>
      <p:bldP spid="69646" grpId="0"/>
      <p:bldP spid="696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533400" y="1235075"/>
            <a:ext cx="8077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fr-FR" b="1">
                <a:solidFill>
                  <a:schemeClr val="bg1"/>
                </a:solidFill>
              </a:rPr>
              <a:t>1. All forms of the partitive, </a:t>
            </a:r>
            <a:r>
              <a:rPr lang="fr-FR" b="1">
                <a:solidFill>
                  <a:srgbClr val="FFCC00"/>
                </a:solidFill>
              </a:rPr>
              <a:t>du</a:t>
            </a:r>
            <a:r>
              <a:rPr lang="fr-FR" b="1">
                <a:solidFill>
                  <a:schemeClr val="bg1"/>
                </a:solidFill>
              </a:rPr>
              <a:t>,</a:t>
            </a:r>
            <a:r>
              <a:rPr lang="fr-FR" b="1">
                <a:solidFill>
                  <a:srgbClr val="FFCC00"/>
                </a:solidFill>
              </a:rPr>
              <a:t> de la</a:t>
            </a:r>
            <a:r>
              <a:rPr lang="fr-FR" b="1">
                <a:solidFill>
                  <a:schemeClr val="bg1"/>
                </a:solidFill>
              </a:rPr>
              <a:t>,</a:t>
            </a:r>
            <a:r>
              <a:rPr lang="fr-FR" b="1">
                <a:solidFill>
                  <a:srgbClr val="FFCC00"/>
                </a:solidFill>
              </a:rPr>
              <a:t> de l’</a:t>
            </a:r>
            <a:r>
              <a:rPr lang="fr-FR" b="1">
                <a:solidFill>
                  <a:schemeClr val="bg1"/>
                </a:solidFill>
              </a:rPr>
              <a:t>, and </a:t>
            </a:r>
            <a:r>
              <a:rPr lang="fr-FR" b="1">
                <a:solidFill>
                  <a:srgbClr val="FFCC00"/>
                </a:solidFill>
              </a:rPr>
              <a:t>des</a:t>
            </a:r>
            <a:r>
              <a:rPr lang="fr-FR" b="1">
                <a:solidFill>
                  <a:schemeClr val="bg1"/>
                </a:solidFill>
              </a:rPr>
              <a:t>, </a:t>
            </a:r>
          </a:p>
          <a:p>
            <a:pPr marL="342900" indent="-342900"/>
            <a:r>
              <a:rPr lang="fr-FR" b="1">
                <a:solidFill>
                  <a:schemeClr val="bg1"/>
                </a:solidFill>
              </a:rPr>
              <a:t>    change to </a:t>
            </a:r>
            <a:r>
              <a:rPr lang="fr-FR" b="1">
                <a:solidFill>
                  <a:srgbClr val="FFCC00"/>
                </a:solidFill>
              </a:rPr>
              <a:t>de (d’)</a:t>
            </a:r>
            <a:r>
              <a:rPr lang="en-US" b="1">
                <a:solidFill>
                  <a:schemeClr val="bg1"/>
                </a:solidFill>
              </a:rPr>
              <a:t> after a negative.</a:t>
            </a:r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1831975" y="473075"/>
            <a:ext cx="3094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Le partitif au n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b="1">
                <a:solidFill>
                  <a:srgbClr val="FFCC00"/>
                </a:solidFill>
              </a:rPr>
              <a:t>gatif</a:t>
            </a:r>
          </a:p>
        </p:txBody>
      </p:sp>
      <p:sp>
        <p:nvSpPr>
          <p:cNvPr id="144393" name="Text Box 9"/>
          <p:cNvSpPr txBox="1">
            <a:spLocks noChangeArrowheads="1"/>
          </p:cNvSpPr>
          <p:nvPr/>
        </p:nvSpPr>
        <p:spPr bwMode="auto">
          <a:xfrm>
            <a:off x="1549400" y="2374900"/>
            <a:ext cx="1685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Affirmatif</a:t>
            </a:r>
            <a:r>
              <a:rPr lang="en-US" sz="2800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44397" name="Text Box 13"/>
          <p:cNvSpPr txBox="1">
            <a:spLocks noChangeArrowheads="1"/>
          </p:cNvSpPr>
          <p:nvPr/>
        </p:nvSpPr>
        <p:spPr bwMode="auto">
          <a:xfrm>
            <a:off x="5664200" y="2389188"/>
            <a:ext cx="1411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Négatif</a:t>
            </a:r>
            <a:r>
              <a:rPr lang="en-US" sz="2800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44401" name="Rectangle 17"/>
          <p:cNvSpPr>
            <a:spLocks noChangeArrowheads="1"/>
          </p:cNvSpPr>
          <p:nvPr/>
        </p:nvSpPr>
        <p:spPr bwMode="auto">
          <a:xfrm>
            <a:off x="533400" y="2374900"/>
            <a:ext cx="3594100" cy="533400"/>
          </a:xfrm>
          <a:prstGeom prst="rect">
            <a:avLst/>
          </a:prstGeom>
          <a:noFill/>
          <a:ln w="508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02" name="Rectangle 18"/>
          <p:cNvSpPr>
            <a:spLocks noChangeArrowheads="1"/>
          </p:cNvSpPr>
          <p:nvPr/>
        </p:nvSpPr>
        <p:spPr bwMode="auto">
          <a:xfrm>
            <a:off x="4178300" y="2374900"/>
            <a:ext cx="4419600" cy="533400"/>
          </a:xfrm>
          <a:prstGeom prst="rect">
            <a:avLst/>
          </a:prstGeom>
          <a:noFill/>
          <a:ln w="508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44417" name="Group 33"/>
          <p:cNvGrpSpPr>
            <a:grpSpLocks/>
          </p:cNvGrpSpPr>
          <p:nvPr/>
        </p:nvGrpSpPr>
        <p:grpSpPr bwMode="auto">
          <a:xfrm>
            <a:off x="431800" y="3263900"/>
            <a:ext cx="1447800" cy="1828800"/>
            <a:chOff x="272" y="2208"/>
            <a:chExt cx="912" cy="1152"/>
          </a:xfrm>
        </p:grpSpPr>
        <p:sp>
          <p:nvSpPr>
            <p:cNvPr id="144394" name="Text Box 10"/>
            <p:cNvSpPr txBox="1">
              <a:spLocks noChangeArrowheads="1"/>
            </p:cNvSpPr>
            <p:nvPr/>
          </p:nvSpPr>
          <p:spPr bwMode="auto">
            <a:xfrm>
              <a:off x="272" y="2592"/>
              <a:ext cx="8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fr-FR">
                  <a:solidFill>
                    <a:schemeClr val="bg1"/>
                  </a:solidFill>
                </a:rPr>
                <a:t>Je veux 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4407" name="AutoShape 23"/>
            <p:cNvSpPr>
              <a:spLocks/>
            </p:cNvSpPr>
            <p:nvPr/>
          </p:nvSpPr>
          <p:spPr bwMode="auto">
            <a:xfrm>
              <a:off x="944" y="2208"/>
              <a:ext cx="240" cy="1152"/>
            </a:xfrm>
            <a:prstGeom prst="rightBrace">
              <a:avLst>
                <a:gd name="adj1" fmla="val 40000"/>
                <a:gd name="adj2" fmla="val 50000"/>
              </a:avLst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4418" name="Group 34"/>
          <p:cNvGrpSpPr>
            <a:grpSpLocks/>
          </p:cNvGrpSpPr>
          <p:nvPr/>
        </p:nvGrpSpPr>
        <p:grpSpPr bwMode="auto">
          <a:xfrm>
            <a:off x="4279900" y="3263900"/>
            <a:ext cx="2514600" cy="1828800"/>
            <a:chOff x="2696" y="2208"/>
            <a:chExt cx="1584" cy="1152"/>
          </a:xfrm>
        </p:grpSpPr>
        <p:sp>
          <p:nvSpPr>
            <p:cNvPr id="144398" name="Text Box 14"/>
            <p:cNvSpPr txBox="1">
              <a:spLocks noChangeArrowheads="1"/>
            </p:cNvSpPr>
            <p:nvPr/>
          </p:nvSpPr>
          <p:spPr bwMode="auto">
            <a:xfrm>
              <a:off x="2696" y="2600"/>
              <a:ext cx="1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fr-FR">
                  <a:solidFill>
                    <a:schemeClr val="bg1"/>
                  </a:solidFill>
                </a:rPr>
                <a:t>Je </a:t>
              </a:r>
              <a:r>
                <a:rPr lang="fr-FR">
                  <a:solidFill>
                    <a:srgbClr val="FFCC00"/>
                  </a:solidFill>
                </a:rPr>
                <a:t>ne</a:t>
              </a:r>
              <a:r>
                <a:rPr lang="fr-FR">
                  <a:solidFill>
                    <a:schemeClr val="bg1"/>
                  </a:solidFill>
                </a:rPr>
                <a:t> veux </a:t>
              </a:r>
              <a:r>
                <a:rPr lang="fr-FR">
                  <a:solidFill>
                    <a:srgbClr val="FFCC00"/>
                  </a:solidFill>
                </a:rPr>
                <a:t>pas</a:t>
              </a:r>
              <a:r>
                <a:rPr lang="fr-FR">
                  <a:solidFill>
                    <a:schemeClr val="bg1"/>
                  </a:solidFill>
                </a:rPr>
                <a:t> 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4408" name="AutoShape 24"/>
            <p:cNvSpPr>
              <a:spLocks/>
            </p:cNvSpPr>
            <p:nvPr/>
          </p:nvSpPr>
          <p:spPr bwMode="auto">
            <a:xfrm>
              <a:off x="4040" y="2208"/>
              <a:ext cx="240" cy="1152"/>
            </a:xfrm>
            <a:prstGeom prst="rightBrace">
              <a:avLst>
                <a:gd name="adj1" fmla="val 40000"/>
                <a:gd name="adj2" fmla="val 50000"/>
              </a:avLst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4409" name="Rectangle 25"/>
          <p:cNvSpPr>
            <a:spLocks noChangeArrowheads="1"/>
          </p:cNvSpPr>
          <p:nvPr/>
        </p:nvSpPr>
        <p:spPr bwMode="auto">
          <a:xfrm>
            <a:off x="1981200" y="3111500"/>
            <a:ext cx="1354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du </a:t>
            </a:r>
            <a:r>
              <a:rPr lang="fr-FR">
                <a:solidFill>
                  <a:schemeClr val="bg1"/>
                </a:solidFill>
              </a:rPr>
              <a:t>pain.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4410" name="Rectangle 26"/>
          <p:cNvSpPr>
            <a:spLocks noChangeArrowheads="1"/>
          </p:cNvSpPr>
          <p:nvPr/>
        </p:nvSpPr>
        <p:spPr bwMode="auto">
          <a:xfrm>
            <a:off x="1981200" y="3657600"/>
            <a:ext cx="1946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de la</a:t>
            </a:r>
            <a:r>
              <a:rPr lang="fr-FR">
                <a:solidFill>
                  <a:schemeClr val="bg1"/>
                </a:solidFill>
              </a:rPr>
              <a:t> crème. </a:t>
            </a:r>
          </a:p>
        </p:txBody>
      </p:sp>
      <p:sp>
        <p:nvSpPr>
          <p:cNvPr id="144411" name="Rectangle 27"/>
          <p:cNvSpPr>
            <a:spLocks noChangeArrowheads="1"/>
          </p:cNvSpPr>
          <p:nvPr/>
        </p:nvSpPr>
        <p:spPr bwMode="auto">
          <a:xfrm>
            <a:off x="1981200" y="4191000"/>
            <a:ext cx="142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de l’</a:t>
            </a:r>
            <a:r>
              <a:rPr lang="fr-FR">
                <a:solidFill>
                  <a:schemeClr val="bg1"/>
                </a:solidFill>
              </a:rPr>
              <a:t>eau. </a:t>
            </a:r>
          </a:p>
        </p:txBody>
      </p:sp>
      <p:sp>
        <p:nvSpPr>
          <p:cNvPr id="144412" name="Rectangle 28"/>
          <p:cNvSpPr>
            <a:spLocks noChangeArrowheads="1"/>
          </p:cNvSpPr>
          <p:nvPr/>
        </p:nvSpPr>
        <p:spPr bwMode="auto">
          <a:xfrm>
            <a:off x="1981200" y="4724400"/>
            <a:ext cx="201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des </a:t>
            </a:r>
            <a:r>
              <a:rPr lang="fr-FR">
                <a:solidFill>
                  <a:schemeClr val="bg1"/>
                </a:solidFill>
              </a:rPr>
              <a:t>carottes. </a:t>
            </a:r>
          </a:p>
        </p:txBody>
      </p:sp>
      <p:sp>
        <p:nvSpPr>
          <p:cNvPr id="144413" name="Rectangle 29"/>
          <p:cNvSpPr>
            <a:spLocks noChangeArrowheads="1"/>
          </p:cNvSpPr>
          <p:nvPr/>
        </p:nvSpPr>
        <p:spPr bwMode="auto">
          <a:xfrm>
            <a:off x="6908800" y="3111500"/>
            <a:ext cx="127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de </a:t>
            </a:r>
            <a:r>
              <a:rPr lang="fr-FR">
                <a:solidFill>
                  <a:schemeClr val="bg1"/>
                </a:solidFill>
              </a:rPr>
              <a:t>pain.</a:t>
            </a:r>
          </a:p>
        </p:txBody>
      </p:sp>
      <p:sp>
        <p:nvSpPr>
          <p:cNvPr id="144414" name="Rectangle 30"/>
          <p:cNvSpPr>
            <a:spLocks noChangeArrowheads="1"/>
          </p:cNvSpPr>
          <p:nvPr/>
        </p:nvSpPr>
        <p:spPr bwMode="auto">
          <a:xfrm>
            <a:off x="6910388" y="3657600"/>
            <a:ext cx="162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de</a:t>
            </a:r>
            <a:r>
              <a:rPr lang="fr-FR">
                <a:solidFill>
                  <a:schemeClr val="bg1"/>
                </a:solidFill>
              </a:rPr>
              <a:t> crème.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4415" name="Rectangle 31"/>
          <p:cNvSpPr>
            <a:spLocks noChangeArrowheads="1"/>
          </p:cNvSpPr>
          <p:nvPr/>
        </p:nvSpPr>
        <p:spPr bwMode="auto">
          <a:xfrm>
            <a:off x="6913563" y="4191000"/>
            <a:ext cx="1100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d’</a:t>
            </a:r>
            <a:r>
              <a:rPr lang="fr-FR">
                <a:solidFill>
                  <a:schemeClr val="bg1"/>
                </a:solidFill>
              </a:rPr>
              <a:t>eau.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4416" name="Rectangle 32"/>
          <p:cNvSpPr>
            <a:spLocks noChangeArrowheads="1"/>
          </p:cNvSpPr>
          <p:nvPr/>
        </p:nvSpPr>
        <p:spPr bwMode="auto">
          <a:xfrm>
            <a:off x="6908800" y="4724400"/>
            <a:ext cx="186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de</a:t>
            </a:r>
            <a:r>
              <a:rPr lang="fr-FR">
                <a:solidFill>
                  <a:schemeClr val="bg1"/>
                </a:solidFill>
              </a:rPr>
              <a:t> carottes.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14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4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44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44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144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144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14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14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144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14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14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3" grpId="0"/>
      <p:bldP spid="144397" grpId="0"/>
      <p:bldP spid="144401" grpId="0" animBg="1"/>
      <p:bldP spid="144402" grpId="0" animBg="1"/>
      <p:bldP spid="144409" grpId="0"/>
      <p:bldP spid="144410" grpId="0"/>
      <p:bldP spid="144411" grpId="0"/>
      <p:bldP spid="144412" grpId="0"/>
      <p:bldP spid="144413" grpId="0"/>
      <p:bldP spid="144414" grpId="0"/>
      <p:bldP spid="144415" grpId="0"/>
      <p:bldP spid="1444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1" name="Rectangle 3"/>
          <p:cNvSpPr>
            <a:spLocks noChangeArrowheads="1"/>
          </p:cNvSpPr>
          <p:nvPr/>
        </p:nvSpPr>
        <p:spPr bwMode="auto">
          <a:xfrm>
            <a:off x="1831975" y="473075"/>
            <a:ext cx="3094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Le partitif au n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b="1">
                <a:solidFill>
                  <a:srgbClr val="FFCC00"/>
                </a:solidFill>
              </a:rPr>
              <a:t>gatif</a:t>
            </a:r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762000" y="1219200"/>
            <a:ext cx="6194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Note that the same is true after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b="1">
                <a:solidFill>
                  <a:srgbClr val="FFCC00"/>
                </a:solidFill>
              </a:rPr>
              <a:t>ne… plus.</a:t>
            </a:r>
          </a:p>
        </p:txBody>
      </p:sp>
      <p:sp>
        <p:nvSpPr>
          <p:cNvPr id="145431" name="Rectangle 23"/>
          <p:cNvSpPr>
            <a:spLocks noChangeArrowheads="1"/>
          </p:cNvSpPr>
          <p:nvPr/>
        </p:nvSpPr>
        <p:spPr bwMode="auto">
          <a:xfrm>
            <a:off x="2481263" y="1905000"/>
            <a:ext cx="431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Je </a:t>
            </a:r>
            <a:r>
              <a:rPr lang="fr-FR" b="1">
                <a:solidFill>
                  <a:srgbClr val="FFCC00"/>
                </a:solidFill>
              </a:rPr>
              <a:t>ne</a:t>
            </a:r>
            <a:r>
              <a:rPr lang="fr-FR" b="1">
                <a:solidFill>
                  <a:schemeClr val="bg1"/>
                </a:solidFill>
              </a:rPr>
              <a:t> mange </a:t>
            </a:r>
            <a:r>
              <a:rPr lang="fr-FR" b="1">
                <a:solidFill>
                  <a:srgbClr val="FFCC00"/>
                </a:solidFill>
              </a:rPr>
              <a:t>plus de</a:t>
            </a:r>
            <a:r>
              <a:rPr lang="fr-FR" b="1">
                <a:solidFill>
                  <a:schemeClr val="bg1"/>
                </a:solidFill>
              </a:rPr>
              <a:t> viande.</a:t>
            </a:r>
          </a:p>
        </p:txBody>
      </p:sp>
      <p:sp>
        <p:nvSpPr>
          <p:cNvPr id="145432" name="Rectangle 24"/>
          <p:cNvSpPr>
            <a:spLocks noChangeArrowheads="1"/>
          </p:cNvSpPr>
          <p:nvPr/>
        </p:nvSpPr>
        <p:spPr bwMode="auto">
          <a:xfrm>
            <a:off x="533400" y="2835275"/>
            <a:ext cx="7010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2. Remember that the definite article does not </a:t>
            </a:r>
          </a:p>
          <a:p>
            <a:r>
              <a:rPr lang="en-US" b="1">
                <a:solidFill>
                  <a:schemeClr val="bg1"/>
                </a:solidFill>
              </a:rPr>
              <a:t>    change in the negative.</a:t>
            </a:r>
          </a:p>
        </p:txBody>
      </p:sp>
      <p:sp>
        <p:nvSpPr>
          <p:cNvPr id="145433" name="Rectangle 25"/>
          <p:cNvSpPr>
            <a:spLocks noChangeArrowheads="1"/>
          </p:cNvSpPr>
          <p:nvPr/>
        </p:nvSpPr>
        <p:spPr bwMode="auto">
          <a:xfrm>
            <a:off x="1219200" y="3911600"/>
            <a:ext cx="6943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J’aime</a:t>
            </a:r>
            <a:r>
              <a:rPr lang="fr-FR">
                <a:solidFill>
                  <a:schemeClr val="bg1"/>
                </a:solidFill>
              </a:rPr>
              <a:t> </a:t>
            </a:r>
            <a:r>
              <a:rPr lang="fr-FR" b="1">
                <a:solidFill>
                  <a:srgbClr val="FFCC00"/>
                </a:solidFill>
              </a:rPr>
              <a:t>les</a:t>
            </a:r>
            <a:r>
              <a:rPr lang="fr-FR" b="1">
                <a:solidFill>
                  <a:schemeClr val="bg1"/>
                </a:solidFill>
              </a:rPr>
              <a:t> carottes. Je n’aime pas</a:t>
            </a:r>
            <a:r>
              <a:rPr lang="fr-FR">
                <a:solidFill>
                  <a:schemeClr val="bg1"/>
                </a:solidFill>
              </a:rPr>
              <a:t> </a:t>
            </a:r>
            <a:r>
              <a:rPr lang="fr-FR" b="1">
                <a:solidFill>
                  <a:srgbClr val="FFCC00"/>
                </a:solidFill>
              </a:rPr>
              <a:t>les</a:t>
            </a:r>
            <a:r>
              <a:rPr lang="fr-FR">
                <a:solidFill>
                  <a:schemeClr val="bg1"/>
                </a:solidFill>
              </a:rPr>
              <a:t> </a:t>
            </a:r>
            <a:r>
              <a:rPr lang="fr-FR" b="1">
                <a:solidFill>
                  <a:schemeClr val="bg1"/>
                </a:solidFill>
              </a:rPr>
              <a:t>carottes.</a:t>
            </a:r>
            <a:endParaRPr lang="en-US" sz="1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45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45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45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31" grpId="0"/>
      <p:bldP spid="145432" grpId="0"/>
      <p:bldP spid="1454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ChangeArrowheads="1"/>
          </p:cNvSpPr>
          <p:nvPr/>
        </p:nvSpPr>
        <p:spPr bwMode="auto">
          <a:xfrm>
            <a:off x="1831975" y="473075"/>
            <a:ext cx="3094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Le partitif au n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b="1">
                <a:solidFill>
                  <a:srgbClr val="FFCC00"/>
                </a:solidFill>
              </a:rPr>
              <a:t>gatif</a:t>
            </a:r>
          </a:p>
        </p:txBody>
      </p:sp>
      <p:sp>
        <p:nvSpPr>
          <p:cNvPr id="118787" name="Rectangle 3"/>
          <p:cNvSpPr>
            <a:spLocks noChangeArrowheads="1"/>
          </p:cNvSpPr>
          <p:nvPr/>
        </p:nvSpPr>
        <p:spPr bwMode="auto">
          <a:xfrm>
            <a:off x="685800" y="1552575"/>
            <a:ext cx="746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1. Ton oncle ach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fr-FR" b="1">
                <a:solidFill>
                  <a:schemeClr val="bg1"/>
                </a:solidFill>
              </a:rPr>
              <a:t>te du pain?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1836738" y="862013"/>
            <a:ext cx="2589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Answer with</a:t>
            </a:r>
            <a:r>
              <a:rPr lang="en-US" b="1">
                <a:solidFill>
                  <a:srgbClr val="FFCC00"/>
                </a:solidFill>
              </a:rPr>
              <a:t> Non.</a:t>
            </a:r>
          </a:p>
        </p:txBody>
      </p:sp>
      <p:sp>
        <p:nvSpPr>
          <p:cNvPr id="118792" name="Rectangle 8"/>
          <p:cNvSpPr>
            <a:spLocks noChangeArrowheads="1"/>
          </p:cNvSpPr>
          <p:nvPr/>
        </p:nvSpPr>
        <p:spPr bwMode="auto">
          <a:xfrm>
            <a:off x="685800" y="3000375"/>
            <a:ext cx="746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2. Sarah et Val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fr-FR" b="1">
                <a:solidFill>
                  <a:schemeClr val="bg1"/>
                </a:solidFill>
              </a:rPr>
              <a:t>rie aiment la tarte aux fraises?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18794" name="Rectangle 10"/>
          <p:cNvSpPr>
            <a:spLocks noChangeArrowheads="1"/>
          </p:cNvSpPr>
          <p:nvPr/>
        </p:nvSpPr>
        <p:spPr bwMode="auto">
          <a:xfrm>
            <a:off x="685800" y="4481513"/>
            <a:ext cx="746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3. La marchande de l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fr-FR" b="1">
                <a:solidFill>
                  <a:schemeClr val="bg1"/>
                </a:solidFill>
              </a:rPr>
              <a:t>gumes a des carottes?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18800" name="Rectangle 16"/>
          <p:cNvSpPr>
            <a:spLocks noChangeArrowheads="1"/>
          </p:cNvSpPr>
          <p:nvPr/>
        </p:nvSpPr>
        <p:spPr bwMode="auto">
          <a:xfrm>
            <a:off x="990600" y="1982788"/>
            <a:ext cx="6019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Non, mon oncle n’ach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è</a:t>
            </a:r>
            <a:r>
              <a:rPr lang="fr-FR" b="1">
                <a:solidFill>
                  <a:srgbClr val="FFCC00"/>
                </a:solidFill>
              </a:rPr>
              <a:t>te pas </a:t>
            </a:r>
          </a:p>
          <a:p>
            <a:r>
              <a:rPr lang="fr-FR" b="1">
                <a:solidFill>
                  <a:srgbClr val="FFCC00"/>
                </a:solidFill>
              </a:rPr>
              <a:t>               de pain.</a:t>
            </a:r>
          </a:p>
        </p:txBody>
      </p:sp>
      <p:sp>
        <p:nvSpPr>
          <p:cNvPr id="118801" name="Rectangle 17"/>
          <p:cNvSpPr>
            <a:spLocks noChangeArrowheads="1"/>
          </p:cNvSpPr>
          <p:nvPr/>
        </p:nvSpPr>
        <p:spPr bwMode="auto">
          <a:xfrm>
            <a:off x="990600" y="3416300"/>
            <a:ext cx="7010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Non, Sarah et Val</a:t>
            </a:r>
            <a:r>
              <a:rPr lang="en-US" b="1">
                <a:solidFill>
                  <a:srgbClr val="FFCC00"/>
                </a:solidFill>
              </a:rPr>
              <a:t>é</a:t>
            </a:r>
            <a:r>
              <a:rPr lang="fr-FR" b="1">
                <a:solidFill>
                  <a:srgbClr val="FFCC00"/>
                </a:solidFill>
              </a:rPr>
              <a:t>rie n’aiment pas la  </a:t>
            </a:r>
          </a:p>
          <a:p>
            <a:r>
              <a:rPr lang="fr-FR" b="1">
                <a:solidFill>
                  <a:srgbClr val="FFCC00"/>
                </a:solidFill>
              </a:rPr>
              <a:t>               tarte aux fraises.</a:t>
            </a:r>
          </a:p>
        </p:txBody>
      </p:sp>
      <p:sp>
        <p:nvSpPr>
          <p:cNvPr id="118802" name="Rectangle 18"/>
          <p:cNvSpPr>
            <a:spLocks noChangeArrowheads="1"/>
          </p:cNvSpPr>
          <p:nvPr/>
        </p:nvSpPr>
        <p:spPr bwMode="auto">
          <a:xfrm>
            <a:off x="990600" y="4892675"/>
            <a:ext cx="7010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Non, la marchande de l</a:t>
            </a:r>
            <a:r>
              <a:rPr lang="en-US" b="1">
                <a:solidFill>
                  <a:srgbClr val="FFCC00"/>
                </a:solidFill>
              </a:rPr>
              <a:t>é</a:t>
            </a:r>
            <a:r>
              <a:rPr lang="fr-FR" b="1">
                <a:solidFill>
                  <a:srgbClr val="FFCC00"/>
                </a:solidFill>
              </a:rPr>
              <a:t>gumes n’a </a:t>
            </a:r>
          </a:p>
          <a:p>
            <a:r>
              <a:rPr lang="fr-FR" b="1">
                <a:solidFill>
                  <a:srgbClr val="FFCC00"/>
                </a:solidFill>
              </a:rPr>
              <a:t>               pas de carottes.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8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/>
      <p:bldP spid="118792" grpId="0"/>
      <p:bldP spid="118794" grpId="0"/>
      <p:bldP spid="118800" grpId="0"/>
      <p:bldP spid="118801" grpId="0"/>
      <p:bldP spid="11880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Rectangle 3"/>
          <p:cNvSpPr>
            <a:spLocks noChangeArrowheads="1"/>
          </p:cNvSpPr>
          <p:nvPr/>
        </p:nvSpPr>
        <p:spPr bwMode="auto">
          <a:xfrm>
            <a:off x="685800" y="3014663"/>
            <a:ext cx="746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5. Vous d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é</a:t>
            </a:r>
            <a:r>
              <a:rPr lang="fr-FR" b="1">
                <a:solidFill>
                  <a:schemeClr val="bg1"/>
                </a:solidFill>
              </a:rPr>
              <a:t>testez le coca?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20842" name="Rectangle 10"/>
          <p:cNvSpPr>
            <a:spLocks noChangeArrowheads="1"/>
          </p:cNvSpPr>
          <p:nvPr/>
        </p:nvSpPr>
        <p:spPr bwMode="auto">
          <a:xfrm>
            <a:off x="685800" y="1781175"/>
            <a:ext cx="746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4. Tu veux un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œ</a:t>
            </a:r>
            <a:r>
              <a:rPr lang="fr-FR" b="1">
                <a:solidFill>
                  <a:schemeClr val="bg1"/>
                </a:solidFill>
              </a:rPr>
              <a:t>uf?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20843" name="Text Box 11"/>
          <p:cNvSpPr txBox="1">
            <a:spLocks noChangeArrowheads="1"/>
          </p:cNvSpPr>
          <p:nvPr/>
        </p:nvSpPr>
        <p:spPr bwMode="auto">
          <a:xfrm>
            <a:off x="1019175" y="2209800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Non, je ne veux pas d’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œ</a:t>
            </a:r>
            <a:r>
              <a:rPr lang="fr-FR" b="1">
                <a:solidFill>
                  <a:srgbClr val="FFCC00"/>
                </a:solidFill>
              </a:rPr>
              <a:t>uf.</a:t>
            </a:r>
          </a:p>
        </p:txBody>
      </p:sp>
      <p:sp>
        <p:nvSpPr>
          <p:cNvPr id="120844" name="Rectangle 12"/>
          <p:cNvSpPr>
            <a:spLocks noChangeArrowheads="1"/>
          </p:cNvSpPr>
          <p:nvPr/>
        </p:nvSpPr>
        <p:spPr bwMode="auto">
          <a:xfrm>
            <a:off x="990600" y="3444875"/>
            <a:ext cx="7010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Non, je ne d</a:t>
            </a:r>
            <a:r>
              <a:rPr lang="en-US" b="1">
                <a:solidFill>
                  <a:srgbClr val="FFCC00"/>
                </a:solidFill>
              </a:rPr>
              <a:t>é</a:t>
            </a:r>
            <a:r>
              <a:rPr lang="fr-FR" b="1">
                <a:solidFill>
                  <a:srgbClr val="FFCC00"/>
                </a:solidFill>
              </a:rPr>
              <a:t>teste pas le coca.</a:t>
            </a:r>
          </a:p>
          <a:p>
            <a:r>
              <a:rPr lang="fr-FR" b="1">
                <a:solidFill>
                  <a:srgbClr val="FFCC00"/>
                </a:solidFill>
              </a:rPr>
              <a:t>	    Non, nous ne d</a:t>
            </a:r>
            <a:r>
              <a:rPr lang="en-US" b="1">
                <a:solidFill>
                  <a:srgbClr val="FFCC00"/>
                </a:solidFill>
              </a:rPr>
              <a:t>é</a:t>
            </a:r>
            <a:r>
              <a:rPr lang="fr-FR" b="1">
                <a:solidFill>
                  <a:srgbClr val="FFCC00"/>
                </a:solidFill>
              </a:rPr>
              <a:t>testons pas le coca.</a:t>
            </a:r>
          </a:p>
        </p:txBody>
      </p:sp>
      <p:sp>
        <p:nvSpPr>
          <p:cNvPr id="120845" name="Rectangle 13"/>
          <p:cNvSpPr>
            <a:spLocks noChangeArrowheads="1"/>
          </p:cNvSpPr>
          <p:nvPr/>
        </p:nvSpPr>
        <p:spPr bwMode="auto">
          <a:xfrm>
            <a:off x="1831975" y="473075"/>
            <a:ext cx="3094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Le partitif au n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b="1">
                <a:solidFill>
                  <a:srgbClr val="FFCC00"/>
                </a:solidFill>
              </a:rPr>
              <a:t>gatif</a:t>
            </a:r>
          </a:p>
        </p:txBody>
      </p:sp>
      <p:sp>
        <p:nvSpPr>
          <p:cNvPr id="120846" name="Text Box 14"/>
          <p:cNvSpPr txBox="1">
            <a:spLocks noChangeArrowheads="1"/>
          </p:cNvSpPr>
          <p:nvPr/>
        </p:nvSpPr>
        <p:spPr bwMode="auto">
          <a:xfrm>
            <a:off x="1836738" y="862013"/>
            <a:ext cx="2589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Answer with</a:t>
            </a:r>
            <a:r>
              <a:rPr lang="en-US" b="1">
                <a:solidFill>
                  <a:srgbClr val="FFCC00"/>
                </a:solidFill>
              </a:rPr>
              <a:t> Non.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/>
      <p:bldP spid="120842" grpId="0"/>
      <p:bldP spid="120843" grpId="0"/>
      <p:bldP spid="12084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1831975" y="457200"/>
            <a:ext cx="6778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Les verbes </a:t>
            </a:r>
            <a:r>
              <a:rPr lang="en-US" b="1">
                <a:solidFill>
                  <a:srgbClr val="FFCC00"/>
                </a:solidFill>
              </a:rPr>
              <a:t>pouvoir</a:t>
            </a:r>
            <a:r>
              <a:rPr lang="en-US">
                <a:solidFill>
                  <a:srgbClr val="FFCC00"/>
                </a:solidFill>
              </a:rPr>
              <a:t> et </a:t>
            </a:r>
            <a:r>
              <a:rPr lang="en-US" b="1">
                <a:solidFill>
                  <a:srgbClr val="FFCC00"/>
                </a:solidFill>
              </a:rPr>
              <a:t>vouloir</a:t>
            </a:r>
          </a:p>
        </p:txBody>
      </p:sp>
      <p:sp>
        <p:nvSpPr>
          <p:cNvPr id="121870" name="Rectangle 14"/>
          <p:cNvSpPr>
            <a:spLocks noChangeArrowheads="1"/>
          </p:cNvSpPr>
          <p:nvPr/>
        </p:nvSpPr>
        <p:spPr bwMode="auto">
          <a:xfrm>
            <a:off x="533400" y="1219200"/>
            <a:ext cx="8077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en-US" b="1">
                <a:solidFill>
                  <a:schemeClr val="bg1"/>
                </a:solidFill>
              </a:rPr>
              <a:t>1. Study the forms of the verbs </a:t>
            </a:r>
            <a:r>
              <a:rPr lang="en-US" b="1">
                <a:solidFill>
                  <a:srgbClr val="FFCC00"/>
                </a:solidFill>
              </a:rPr>
              <a:t>pouvoir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en-US" b="1" i="1">
                <a:solidFill>
                  <a:schemeClr val="bg1"/>
                </a:solidFill>
              </a:rPr>
              <a:t>(to be able to)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and </a:t>
            </a:r>
            <a:r>
              <a:rPr lang="en-US" b="1">
                <a:solidFill>
                  <a:srgbClr val="FFCC00"/>
                </a:solidFill>
              </a:rPr>
              <a:t>vouloir</a:t>
            </a:r>
            <a:r>
              <a:rPr lang="en-US" b="1">
                <a:solidFill>
                  <a:schemeClr val="bg1"/>
                </a:solidFill>
              </a:rPr>
              <a:t> </a:t>
            </a:r>
            <a:r>
              <a:rPr lang="en-US" b="1" i="1">
                <a:solidFill>
                  <a:schemeClr val="bg1"/>
                </a:solidFill>
              </a:rPr>
              <a:t>(to want).</a:t>
            </a:r>
          </a:p>
        </p:txBody>
      </p:sp>
      <p:sp>
        <p:nvSpPr>
          <p:cNvPr id="121871" name="Text Box 15"/>
          <p:cNvSpPr txBox="1">
            <a:spLocks noChangeArrowheads="1"/>
          </p:cNvSpPr>
          <p:nvPr/>
        </p:nvSpPr>
        <p:spPr bwMode="auto">
          <a:xfrm>
            <a:off x="1895475" y="2339975"/>
            <a:ext cx="1673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POUVOIR</a:t>
            </a:r>
            <a:r>
              <a:rPr lang="en-US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21875" name="Text Box 19"/>
          <p:cNvSpPr txBox="1">
            <a:spLocks noChangeArrowheads="1"/>
          </p:cNvSpPr>
          <p:nvPr/>
        </p:nvSpPr>
        <p:spPr bwMode="auto">
          <a:xfrm>
            <a:off x="5053013" y="2338388"/>
            <a:ext cx="163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VOULOIR</a:t>
            </a:r>
            <a:r>
              <a:rPr lang="en-US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21879" name="Rectangle 23"/>
          <p:cNvSpPr>
            <a:spLocks noChangeArrowheads="1"/>
          </p:cNvSpPr>
          <p:nvPr/>
        </p:nvSpPr>
        <p:spPr bwMode="auto">
          <a:xfrm>
            <a:off x="838200" y="2286000"/>
            <a:ext cx="3429000" cy="533400"/>
          </a:xfrm>
          <a:prstGeom prst="rect">
            <a:avLst/>
          </a:prstGeom>
          <a:noFill/>
          <a:ln w="508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1880" name="Rectangle 24"/>
          <p:cNvSpPr>
            <a:spLocks noChangeArrowheads="1"/>
          </p:cNvSpPr>
          <p:nvPr/>
        </p:nvSpPr>
        <p:spPr bwMode="auto">
          <a:xfrm>
            <a:off x="4330700" y="2286000"/>
            <a:ext cx="3365500" cy="533400"/>
          </a:xfrm>
          <a:prstGeom prst="rect">
            <a:avLst/>
          </a:prstGeom>
          <a:noFill/>
          <a:ln w="508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1883" name="Text Box 27"/>
          <p:cNvSpPr txBox="1">
            <a:spLocks noChangeArrowheads="1"/>
          </p:cNvSpPr>
          <p:nvPr/>
        </p:nvSpPr>
        <p:spPr bwMode="auto">
          <a:xfrm>
            <a:off x="1900238" y="2857500"/>
            <a:ext cx="53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je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21884" name="Text Box 28"/>
          <p:cNvSpPr txBox="1">
            <a:spLocks noChangeArrowheads="1"/>
          </p:cNvSpPr>
          <p:nvPr/>
        </p:nvSpPr>
        <p:spPr bwMode="auto">
          <a:xfrm>
            <a:off x="1897063" y="332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tu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1885" name="Text Box 29"/>
          <p:cNvSpPr txBox="1">
            <a:spLocks noChangeArrowheads="1"/>
          </p:cNvSpPr>
          <p:nvPr/>
        </p:nvSpPr>
        <p:spPr bwMode="auto">
          <a:xfrm>
            <a:off x="1066800" y="3771900"/>
            <a:ext cx="1363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il/elle/on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1886" name="Text Box 30"/>
          <p:cNvSpPr txBox="1">
            <a:spLocks noChangeArrowheads="1"/>
          </p:cNvSpPr>
          <p:nvPr/>
        </p:nvSpPr>
        <p:spPr bwMode="auto">
          <a:xfrm>
            <a:off x="1473200" y="42164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nous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1887" name="Text Box 31"/>
          <p:cNvSpPr txBox="1">
            <a:spLocks noChangeArrowheads="1"/>
          </p:cNvSpPr>
          <p:nvPr/>
        </p:nvSpPr>
        <p:spPr bwMode="auto">
          <a:xfrm>
            <a:off x="1155700" y="5118100"/>
            <a:ext cx="1206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ils/elles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1888" name="Text Box 32"/>
          <p:cNvSpPr txBox="1">
            <a:spLocks noChangeArrowheads="1"/>
          </p:cNvSpPr>
          <p:nvPr/>
        </p:nvSpPr>
        <p:spPr bwMode="auto">
          <a:xfrm>
            <a:off x="1504950" y="4673600"/>
            <a:ext cx="971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vous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1889" name="Text Box 33"/>
          <p:cNvSpPr txBox="1">
            <a:spLocks noChangeArrowheads="1"/>
          </p:cNvSpPr>
          <p:nvPr/>
        </p:nvSpPr>
        <p:spPr bwMode="auto">
          <a:xfrm>
            <a:off x="5392738" y="2857500"/>
            <a:ext cx="53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je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21890" name="Text Box 34"/>
          <p:cNvSpPr txBox="1">
            <a:spLocks noChangeArrowheads="1"/>
          </p:cNvSpPr>
          <p:nvPr/>
        </p:nvSpPr>
        <p:spPr bwMode="auto">
          <a:xfrm>
            <a:off x="5389563" y="32893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tu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1891" name="Text Box 35"/>
          <p:cNvSpPr txBox="1">
            <a:spLocks noChangeArrowheads="1"/>
          </p:cNvSpPr>
          <p:nvPr/>
        </p:nvSpPr>
        <p:spPr bwMode="auto">
          <a:xfrm>
            <a:off x="4495800" y="3733800"/>
            <a:ext cx="1452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il/elle/on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1892" name="Text Box 36"/>
          <p:cNvSpPr txBox="1">
            <a:spLocks noChangeArrowheads="1"/>
          </p:cNvSpPr>
          <p:nvPr/>
        </p:nvSpPr>
        <p:spPr bwMode="auto">
          <a:xfrm>
            <a:off x="4965700" y="41783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nous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1893" name="Text Box 37"/>
          <p:cNvSpPr txBox="1">
            <a:spLocks noChangeArrowheads="1"/>
          </p:cNvSpPr>
          <p:nvPr/>
        </p:nvSpPr>
        <p:spPr bwMode="auto">
          <a:xfrm>
            <a:off x="4648200" y="5054600"/>
            <a:ext cx="1206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ils/elles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1894" name="Text Box 38"/>
          <p:cNvSpPr txBox="1">
            <a:spLocks noChangeArrowheads="1"/>
          </p:cNvSpPr>
          <p:nvPr/>
        </p:nvSpPr>
        <p:spPr bwMode="auto">
          <a:xfrm>
            <a:off x="4997450" y="4610100"/>
            <a:ext cx="971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vous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1895" name="Rectangle 39"/>
          <p:cNvSpPr>
            <a:spLocks noChangeArrowheads="1"/>
          </p:cNvSpPr>
          <p:nvPr/>
        </p:nvSpPr>
        <p:spPr bwMode="auto">
          <a:xfrm>
            <a:off x="2514600" y="2870200"/>
            <a:ext cx="93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peux</a:t>
            </a:r>
            <a:r>
              <a:rPr lang="en-US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21896" name="Rectangle 40"/>
          <p:cNvSpPr>
            <a:spLocks noChangeArrowheads="1"/>
          </p:cNvSpPr>
          <p:nvPr/>
        </p:nvSpPr>
        <p:spPr bwMode="auto">
          <a:xfrm>
            <a:off x="2514600" y="3314700"/>
            <a:ext cx="93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peux</a:t>
            </a:r>
            <a:r>
              <a:rPr lang="en-US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21897" name="Rectangle 41"/>
          <p:cNvSpPr>
            <a:spLocks noChangeArrowheads="1"/>
          </p:cNvSpPr>
          <p:nvPr/>
        </p:nvSpPr>
        <p:spPr bwMode="auto">
          <a:xfrm>
            <a:off x="2514600" y="3771900"/>
            <a:ext cx="94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peut</a:t>
            </a:r>
            <a:r>
              <a:rPr lang="en-US">
                <a:solidFill>
                  <a:srgbClr val="FFCC00"/>
                </a:solidFill>
              </a:rPr>
              <a:t>  </a:t>
            </a:r>
          </a:p>
        </p:txBody>
      </p:sp>
      <p:sp>
        <p:nvSpPr>
          <p:cNvPr id="121898" name="Rectangle 42"/>
          <p:cNvSpPr>
            <a:spLocks noChangeArrowheads="1"/>
          </p:cNvSpPr>
          <p:nvPr/>
        </p:nvSpPr>
        <p:spPr bwMode="auto">
          <a:xfrm>
            <a:off x="2514600" y="4229100"/>
            <a:ext cx="142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pouvons</a:t>
            </a:r>
            <a:r>
              <a:rPr lang="en-US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21899" name="Rectangle 43"/>
          <p:cNvSpPr>
            <a:spLocks noChangeArrowheads="1"/>
          </p:cNvSpPr>
          <p:nvPr/>
        </p:nvSpPr>
        <p:spPr bwMode="auto">
          <a:xfrm>
            <a:off x="2514600" y="4686300"/>
            <a:ext cx="1252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pouvez</a:t>
            </a:r>
            <a:r>
              <a:rPr lang="en-US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21900" name="Rectangle 44"/>
          <p:cNvSpPr>
            <a:spLocks noChangeArrowheads="1"/>
          </p:cNvSpPr>
          <p:nvPr/>
        </p:nvSpPr>
        <p:spPr bwMode="auto">
          <a:xfrm>
            <a:off x="2514600" y="5130800"/>
            <a:ext cx="1354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peuvent</a:t>
            </a:r>
            <a:r>
              <a:rPr lang="en-US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21901" name="Rectangle 45"/>
          <p:cNvSpPr>
            <a:spLocks noChangeArrowheads="1"/>
          </p:cNvSpPr>
          <p:nvPr/>
        </p:nvSpPr>
        <p:spPr bwMode="auto">
          <a:xfrm>
            <a:off x="6045200" y="2870200"/>
            <a:ext cx="912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veux</a:t>
            </a:r>
            <a:r>
              <a:rPr lang="en-US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21902" name="Rectangle 46"/>
          <p:cNvSpPr>
            <a:spLocks noChangeArrowheads="1"/>
          </p:cNvSpPr>
          <p:nvPr/>
        </p:nvSpPr>
        <p:spPr bwMode="auto">
          <a:xfrm>
            <a:off x="6045200" y="3302000"/>
            <a:ext cx="996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veux</a:t>
            </a:r>
            <a:r>
              <a:rPr lang="en-US">
                <a:solidFill>
                  <a:srgbClr val="FFCC00"/>
                </a:solidFill>
              </a:rPr>
              <a:t>  </a:t>
            </a:r>
          </a:p>
        </p:txBody>
      </p:sp>
      <p:sp>
        <p:nvSpPr>
          <p:cNvPr id="121903" name="Rectangle 47"/>
          <p:cNvSpPr>
            <a:spLocks noChangeArrowheads="1"/>
          </p:cNvSpPr>
          <p:nvPr/>
        </p:nvSpPr>
        <p:spPr bwMode="auto">
          <a:xfrm>
            <a:off x="6045200" y="3746500"/>
            <a:ext cx="93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veut</a:t>
            </a:r>
            <a:r>
              <a:rPr lang="en-US">
                <a:solidFill>
                  <a:srgbClr val="FFCC00"/>
                </a:solidFill>
              </a:rPr>
              <a:t>  </a:t>
            </a:r>
          </a:p>
        </p:txBody>
      </p:sp>
      <p:sp>
        <p:nvSpPr>
          <p:cNvPr id="121904" name="Rectangle 48"/>
          <p:cNvSpPr>
            <a:spLocks noChangeArrowheads="1"/>
          </p:cNvSpPr>
          <p:nvPr/>
        </p:nvSpPr>
        <p:spPr bwMode="auto">
          <a:xfrm>
            <a:off x="6045200" y="4191000"/>
            <a:ext cx="1404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voulons</a:t>
            </a:r>
            <a:r>
              <a:rPr lang="en-US">
                <a:solidFill>
                  <a:srgbClr val="FFCC00"/>
                </a:solidFill>
              </a:rPr>
              <a:t>  </a:t>
            </a:r>
          </a:p>
        </p:txBody>
      </p:sp>
      <p:sp>
        <p:nvSpPr>
          <p:cNvPr id="121905" name="Rectangle 49"/>
          <p:cNvSpPr>
            <a:spLocks noChangeArrowheads="1"/>
          </p:cNvSpPr>
          <p:nvPr/>
        </p:nvSpPr>
        <p:spPr bwMode="auto">
          <a:xfrm>
            <a:off x="6045200" y="4622800"/>
            <a:ext cx="1235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voulez</a:t>
            </a:r>
            <a:r>
              <a:rPr lang="en-US">
                <a:solidFill>
                  <a:srgbClr val="FFCC00"/>
                </a:solidFill>
              </a:rPr>
              <a:t>  </a:t>
            </a:r>
          </a:p>
        </p:txBody>
      </p:sp>
      <p:sp>
        <p:nvSpPr>
          <p:cNvPr id="121906" name="Rectangle 50"/>
          <p:cNvSpPr>
            <a:spLocks noChangeArrowheads="1"/>
          </p:cNvSpPr>
          <p:nvPr/>
        </p:nvSpPr>
        <p:spPr bwMode="auto">
          <a:xfrm>
            <a:off x="6045200" y="5054600"/>
            <a:ext cx="1252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>
                <a:solidFill>
                  <a:srgbClr val="FFCC00"/>
                </a:solidFill>
              </a:rPr>
              <a:t>veulent</a:t>
            </a:r>
            <a:r>
              <a:rPr lang="en-US">
                <a:solidFill>
                  <a:srgbClr val="FFCC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121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2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21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1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1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1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1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1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1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1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1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1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1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1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1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1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1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1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1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1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1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1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1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1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1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71" grpId="0"/>
      <p:bldP spid="121875" grpId="0"/>
      <p:bldP spid="121879" grpId="0" animBg="1"/>
      <p:bldP spid="121880" grpId="0" animBg="1"/>
      <p:bldP spid="121895" grpId="0"/>
      <p:bldP spid="121896" grpId="0"/>
      <p:bldP spid="121897" grpId="0"/>
      <p:bldP spid="121898" grpId="0"/>
      <p:bldP spid="121899" grpId="0"/>
      <p:bldP spid="121900" grpId="0"/>
      <p:bldP spid="121901" grpId="0"/>
      <p:bldP spid="121902" grpId="0"/>
      <p:bldP spid="121903" grpId="0"/>
      <p:bldP spid="121904" grpId="0"/>
      <p:bldP spid="121905" grpId="0"/>
      <p:bldP spid="12190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1831975" y="457200"/>
            <a:ext cx="6778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Les verbes </a:t>
            </a:r>
            <a:r>
              <a:rPr lang="en-US" b="1">
                <a:solidFill>
                  <a:srgbClr val="FFCC00"/>
                </a:solidFill>
              </a:rPr>
              <a:t>pouvoir</a:t>
            </a:r>
            <a:r>
              <a:rPr lang="en-US">
                <a:solidFill>
                  <a:srgbClr val="FFCC00"/>
                </a:solidFill>
              </a:rPr>
              <a:t> et </a:t>
            </a:r>
            <a:r>
              <a:rPr lang="en-US" b="1">
                <a:solidFill>
                  <a:srgbClr val="FFCC00"/>
                </a:solidFill>
              </a:rPr>
              <a:t>vouloir</a:t>
            </a:r>
          </a:p>
        </p:txBody>
      </p:sp>
      <p:sp>
        <p:nvSpPr>
          <p:cNvPr id="147488" name="Rectangle 32"/>
          <p:cNvSpPr>
            <a:spLocks noChangeArrowheads="1"/>
          </p:cNvSpPr>
          <p:nvPr/>
        </p:nvSpPr>
        <p:spPr bwMode="auto">
          <a:xfrm>
            <a:off x="1524000" y="1524000"/>
            <a:ext cx="6276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Michel ne </a:t>
            </a:r>
            <a:r>
              <a:rPr lang="fr-FR" b="1">
                <a:solidFill>
                  <a:srgbClr val="FFCC00"/>
                </a:solidFill>
              </a:rPr>
              <a:t>peut</a:t>
            </a:r>
            <a:r>
              <a:rPr lang="fr-FR" b="1">
                <a:solidFill>
                  <a:schemeClr val="bg1"/>
                </a:solidFill>
              </a:rPr>
              <a:t> pas aller au marché à pied.</a:t>
            </a:r>
          </a:p>
        </p:txBody>
      </p:sp>
      <p:sp>
        <p:nvSpPr>
          <p:cNvPr id="147489" name="Rectangle 33"/>
          <p:cNvSpPr>
            <a:spLocks noChangeArrowheads="1"/>
          </p:cNvSpPr>
          <p:nvPr/>
        </p:nvSpPr>
        <p:spPr bwMode="auto">
          <a:xfrm>
            <a:off x="1528763" y="2133600"/>
            <a:ext cx="6059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Il </a:t>
            </a:r>
            <a:r>
              <a:rPr lang="fr-FR" b="1">
                <a:solidFill>
                  <a:srgbClr val="FFCC00"/>
                </a:solidFill>
              </a:rPr>
              <a:t>veut </a:t>
            </a:r>
            <a:r>
              <a:rPr lang="fr-FR" b="1">
                <a:solidFill>
                  <a:schemeClr val="bg1"/>
                </a:solidFill>
              </a:rPr>
              <a:t>acheter des légumes et des fruits.</a:t>
            </a:r>
          </a:p>
        </p:txBody>
      </p:sp>
      <p:sp>
        <p:nvSpPr>
          <p:cNvPr id="147490" name="Rectangle 34"/>
          <p:cNvSpPr>
            <a:spLocks noChangeArrowheads="1"/>
          </p:cNvSpPr>
          <p:nvPr/>
        </p:nvSpPr>
        <p:spPr bwMode="auto">
          <a:xfrm>
            <a:off x="1528763" y="2743200"/>
            <a:ext cx="5041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Vous </a:t>
            </a:r>
            <a:r>
              <a:rPr lang="fr-FR" b="1">
                <a:solidFill>
                  <a:srgbClr val="FFCC00"/>
                </a:solidFill>
              </a:rPr>
              <a:t>voulez</a:t>
            </a:r>
            <a:r>
              <a:rPr lang="fr-FR" b="1">
                <a:solidFill>
                  <a:schemeClr val="bg1"/>
                </a:solidFill>
              </a:rPr>
              <a:t> manger maintenant?</a:t>
            </a:r>
          </a:p>
        </p:txBody>
      </p:sp>
      <p:sp>
        <p:nvSpPr>
          <p:cNvPr id="147491" name="Rectangle 35"/>
          <p:cNvSpPr>
            <a:spLocks noChangeArrowheads="1"/>
          </p:cNvSpPr>
          <p:nvPr/>
        </p:nvSpPr>
        <p:spPr bwMode="auto">
          <a:xfrm>
            <a:off x="1524000" y="3352800"/>
            <a:ext cx="4311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Vous </a:t>
            </a:r>
            <a:r>
              <a:rPr lang="fr-FR" b="1">
                <a:solidFill>
                  <a:srgbClr val="FFCC00"/>
                </a:solidFill>
              </a:rPr>
              <a:t>pouvez</a:t>
            </a:r>
            <a:r>
              <a:rPr lang="fr-FR" b="1">
                <a:solidFill>
                  <a:schemeClr val="bg1"/>
                </a:solidFill>
              </a:rPr>
              <a:t> si vous </a:t>
            </a:r>
            <a:r>
              <a:rPr lang="fr-FR" b="1">
                <a:solidFill>
                  <a:srgbClr val="FFCC00"/>
                </a:solidFill>
              </a:rPr>
              <a:t>voulez</a:t>
            </a:r>
            <a:r>
              <a:rPr lang="fr-FR" b="1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7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7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7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88" grpId="0"/>
      <p:bldP spid="147489" grpId="0"/>
      <p:bldP spid="147490" grpId="0"/>
      <p:bldP spid="14749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ChangeArrowheads="1"/>
          </p:cNvSpPr>
          <p:nvPr/>
        </p:nvSpPr>
        <p:spPr bwMode="auto">
          <a:xfrm>
            <a:off x="1831975" y="457200"/>
            <a:ext cx="6778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Les verbes </a:t>
            </a:r>
            <a:r>
              <a:rPr lang="en-US" b="1">
                <a:solidFill>
                  <a:srgbClr val="FFCC00"/>
                </a:solidFill>
              </a:rPr>
              <a:t>pouvoir</a:t>
            </a:r>
            <a:r>
              <a:rPr lang="en-US">
                <a:solidFill>
                  <a:srgbClr val="FFCC00"/>
                </a:solidFill>
              </a:rPr>
              <a:t> et </a:t>
            </a:r>
            <a:r>
              <a:rPr lang="en-US" b="1">
                <a:solidFill>
                  <a:srgbClr val="FFCC00"/>
                </a:solidFill>
              </a:rPr>
              <a:t>vouloir</a:t>
            </a:r>
          </a:p>
        </p:txBody>
      </p:sp>
      <p:sp>
        <p:nvSpPr>
          <p:cNvPr id="148483" name="Rectangle 3"/>
          <p:cNvSpPr>
            <a:spLocks noChangeArrowheads="1"/>
          </p:cNvSpPr>
          <p:nvPr/>
        </p:nvSpPr>
        <p:spPr bwMode="auto">
          <a:xfrm>
            <a:off x="533400" y="1219200"/>
            <a:ext cx="8077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en-US" b="1">
                <a:solidFill>
                  <a:schemeClr val="bg1"/>
                </a:solidFill>
              </a:rPr>
              <a:t>2. In the negative, you put </a:t>
            </a:r>
            <a:r>
              <a:rPr lang="en-US" b="1">
                <a:solidFill>
                  <a:srgbClr val="FFCC00"/>
                </a:solidFill>
              </a:rPr>
              <a:t>ne… pas</a:t>
            </a:r>
            <a:r>
              <a:rPr lang="en-US" b="1">
                <a:solidFill>
                  <a:schemeClr val="bg1"/>
                </a:solidFill>
              </a:rPr>
              <a:t> around the verbs </a:t>
            </a:r>
            <a:r>
              <a:rPr lang="en-US" b="1">
                <a:solidFill>
                  <a:srgbClr val="FFCC00"/>
                </a:solidFill>
              </a:rPr>
              <a:t>pouvoir</a:t>
            </a:r>
            <a:r>
              <a:rPr lang="en-US" b="1">
                <a:solidFill>
                  <a:schemeClr val="bg1"/>
                </a:solidFill>
              </a:rPr>
              <a:t> and </a:t>
            </a:r>
            <a:r>
              <a:rPr lang="en-US" b="1">
                <a:solidFill>
                  <a:srgbClr val="FFCC00"/>
                </a:solidFill>
              </a:rPr>
              <a:t>vouloir</a:t>
            </a:r>
            <a:r>
              <a:rPr lang="en-US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48488" name="Rectangle 8"/>
          <p:cNvSpPr>
            <a:spLocks noChangeArrowheads="1"/>
          </p:cNvSpPr>
          <p:nvPr/>
        </p:nvSpPr>
        <p:spPr bwMode="auto">
          <a:xfrm>
            <a:off x="1219200" y="2286000"/>
            <a:ext cx="4892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Je </a:t>
            </a:r>
            <a:r>
              <a:rPr lang="fr-FR" b="1">
                <a:solidFill>
                  <a:srgbClr val="FFCC00"/>
                </a:solidFill>
              </a:rPr>
              <a:t>ne</a:t>
            </a:r>
            <a:r>
              <a:rPr lang="fr-FR" b="1">
                <a:solidFill>
                  <a:schemeClr val="bg1"/>
                </a:solidFill>
              </a:rPr>
              <a:t> veux </a:t>
            </a:r>
            <a:r>
              <a:rPr lang="fr-FR" b="1">
                <a:solidFill>
                  <a:srgbClr val="FFCC00"/>
                </a:solidFill>
              </a:rPr>
              <a:t>pas</a:t>
            </a:r>
            <a:r>
              <a:rPr lang="fr-FR" b="1">
                <a:solidFill>
                  <a:schemeClr val="bg1"/>
                </a:solidFill>
              </a:rPr>
              <a:t> manger de frites.</a:t>
            </a:r>
          </a:p>
        </p:txBody>
      </p:sp>
      <p:sp>
        <p:nvSpPr>
          <p:cNvPr id="148489" name="Rectangle 9"/>
          <p:cNvSpPr>
            <a:spLocks noChangeArrowheads="1"/>
          </p:cNvSpPr>
          <p:nvPr/>
        </p:nvSpPr>
        <p:spPr bwMode="auto">
          <a:xfrm>
            <a:off x="1220788" y="2895600"/>
            <a:ext cx="670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Ils </a:t>
            </a:r>
            <a:r>
              <a:rPr lang="fr-FR" b="1">
                <a:solidFill>
                  <a:srgbClr val="FFCC00"/>
                </a:solidFill>
              </a:rPr>
              <a:t>ne</a:t>
            </a:r>
            <a:r>
              <a:rPr lang="fr-FR" b="1">
                <a:solidFill>
                  <a:schemeClr val="bg1"/>
                </a:solidFill>
              </a:rPr>
              <a:t> peuvent </a:t>
            </a:r>
            <a:r>
              <a:rPr lang="fr-FR" b="1">
                <a:solidFill>
                  <a:srgbClr val="FFCC00"/>
                </a:solidFill>
              </a:rPr>
              <a:t>pas</a:t>
            </a:r>
            <a:r>
              <a:rPr lang="fr-FR" b="1">
                <a:solidFill>
                  <a:schemeClr val="bg1"/>
                </a:solidFill>
              </a:rPr>
              <a:t> aller au restaurant ce soir.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8" grpId="0"/>
      <p:bldP spid="14848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ChangeArrowheads="1"/>
          </p:cNvSpPr>
          <p:nvPr/>
        </p:nvSpPr>
        <p:spPr bwMode="auto">
          <a:xfrm>
            <a:off x="762000" y="1662113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b="1">
                <a:solidFill>
                  <a:schemeClr val="bg1"/>
                </a:solidFill>
              </a:rPr>
              <a:t>Je ________ rentrer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en-US" b="1">
                <a:solidFill>
                  <a:schemeClr val="bg1"/>
                </a:solidFill>
              </a:rPr>
              <a:t> la maison, mais je </a:t>
            </a:r>
          </a:p>
          <a:p>
            <a:pPr marL="342900" indent="-342900"/>
            <a:r>
              <a:rPr lang="en-US" b="1">
                <a:solidFill>
                  <a:schemeClr val="bg1"/>
                </a:solidFill>
              </a:rPr>
              <a:t>    ne ________ pas. (vouloir, pouvoir)</a:t>
            </a:r>
          </a:p>
        </p:txBody>
      </p:sp>
      <p:sp>
        <p:nvSpPr>
          <p:cNvPr id="146435" name="Rectangle 3"/>
          <p:cNvSpPr>
            <a:spLocks noChangeArrowheads="1"/>
          </p:cNvSpPr>
          <p:nvPr/>
        </p:nvSpPr>
        <p:spPr bwMode="auto">
          <a:xfrm>
            <a:off x="1104900" y="3871913"/>
            <a:ext cx="290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veut, peut</a:t>
            </a:r>
          </a:p>
        </p:txBody>
      </p:sp>
      <p:sp>
        <p:nvSpPr>
          <p:cNvPr id="146436" name="Rectangle 4"/>
          <p:cNvSpPr>
            <a:spLocks noChangeArrowheads="1"/>
          </p:cNvSpPr>
          <p:nvPr/>
        </p:nvSpPr>
        <p:spPr bwMode="auto">
          <a:xfrm>
            <a:off x="1831975" y="595313"/>
            <a:ext cx="449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Les verbes </a:t>
            </a:r>
            <a:r>
              <a:rPr lang="en-US" b="1">
                <a:solidFill>
                  <a:srgbClr val="FFCC00"/>
                </a:solidFill>
              </a:rPr>
              <a:t>pouvoir</a:t>
            </a:r>
            <a:r>
              <a:rPr lang="en-US">
                <a:solidFill>
                  <a:srgbClr val="FFCC00"/>
                </a:solidFill>
              </a:rPr>
              <a:t> et </a:t>
            </a:r>
            <a:r>
              <a:rPr lang="en-US" b="1">
                <a:solidFill>
                  <a:srgbClr val="FFCC00"/>
                </a:solidFill>
              </a:rPr>
              <a:t>vouloir</a:t>
            </a:r>
          </a:p>
        </p:txBody>
      </p:sp>
      <p:sp>
        <p:nvSpPr>
          <p:cNvPr id="146437" name="Rectangle 5"/>
          <p:cNvSpPr>
            <a:spLocks noChangeArrowheads="1"/>
          </p:cNvSpPr>
          <p:nvPr/>
        </p:nvSpPr>
        <p:spPr bwMode="auto">
          <a:xfrm>
            <a:off x="760413" y="2471738"/>
            <a:ext cx="3382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    </a:t>
            </a:r>
            <a:r>
              <a:rPr lang="fr-FR" b="1">
                <a:solidFill>
                  <a:srgbClr val="FFCC00"/>
                </a:solidFill>
              </a:rPr>
              <a:t>Answer: veux, peux</a:t>
            </a:r>
          </a:p>
        </p:txBody>
      </p:sp>
      <p:sp>
        <p:nvSpPr>
          <p:cNvPr id="146438" name="Rectangle 6"/>
          <p:cNvSpPr>
            <a:spLocks noChangeArrowheads="1"/>
          </p:cNvSpPr>
          <p:nvPr/>
        </p:nvSpPr>
        <p:spPr bwMode="auto">
          <a:xfrm>
            <a:off x="762000" y="5257800"/>
            <a:ext cx="2976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    Answer: peuvent</a:t>
            </a:r>
          </a:p>
        </p:txBody>
      </p:sp>
      <p:sp>
        <p:nvSpPr>
          <p:cNvPr id="146439" name="Rectangle 7"/>
          <p:cNvSpPr>
            <a:spLocks noChangeArrowheads="1"/>
          </p:cNvSpPr>
          <p:nvPr/>
        </p:nvSpPr>
        <p:spPr bwMode="auto">
          <a:xfrm>
            <a:off x="838200" y="1052513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Complete with the correct form of </a:t>
            </a:r>
            <a:r>
              <a:rPr lang="en-US" b="1">
                <a:solidFill>
                  <a:srgbClr val="FFCC00"/>
                </a:solidFill>
              </a:rPr>
              <a:t>pouvoir</a:t>
            </a:r>
            <a:r>
              <a:rPr lang="en-US">
                <a:solidFill>
                  <a:srgbClr val="FFCC00"/>
                </a:solidFill>
              </a:rPr>
              <a:t> or </a:t>
            </a:r>
            <a:r>
              <a:rPr lang="en-US" b="1">
                <a:solidFill>
                  <a:srgbClr val="FFCC00"/>
                </a:solidFill>
              </a:rPr>
              <a:t>vouloir</a:t>
            </a:r>
            <a:r>
              <a:rPr lang="en-US">
                <a:solidFill>
                  <a:srgbClr val="FFCC00"/>
                </a:solidFill>
              </a:rPr>
              <a:t>.</a:t>
            </a:r>
            <a:endParaRPr lang="en-US" b="1">
              <a:solidFill>
                <a:srgbClr val="FFCC00"/>
              </a:solidFill>
            </a:endParaRPr>
          </a:p>
        </p:txBody>
      </p:sp>
      <p:sp>
        <p:nvSpPr>
          <p:cNvPr id="146440" name="Rectangle 8"/>
          <p:cNvSpPr>
            <a:spLocks noChangeArrowheads="1"/>
          </p:cNvSpPr>
          <p:nvPr/>
        </p:nvSpPr>
        <p:spPr bwMode="auto">
          <a:xfrm>
            <a:off x="762000" y="3063875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fr-FR" b="1">
                <a:solidFill>
                  <a:schemeClr val="bg1"/>
                </a:solidFill>
              </a:rPr>
              <a:t>2. La prof ________ parler aux </a:t>
            </a:r>
            <a:r>
              <a:rPr lang="en-US" b="1">
                <a:solidFill>
                  <a:schemeClr val="bg1"/>
                </a:solidFill>
              </a:rPr>
              <a:t>é</a:t>
            </a:r>
            <a:r>
              <a:rPr lang="fr-FR" b="1">
                <a:solidFill>
                  <a:schemeClr val="bg1"/>
                </a:solidFill>
              </a:rPr>
              <a:t>l</a:t>
            </a:r>
            <a:r>
              <a:rPr lang="en-US" b="1">
                <a:solidFill>
                  <a:schemeClr val="bg1"/>
                </a:solidFill>
              </a:rPr>
              <a:t>è</a:t>
            </a:r>
            <a:r>
              <a:rPr lang="fr-FR" b="1">
                <a:solidFill>
                  <a:schemeClr val="bg1"/>
                </a:solidFill>
              </a:rPr>
              <a:t>ves, mais  </a:t>
            </a:r>
          </a:p>
          <a:p>
            <a:pPr marL="342900" indent="-342900"/>
            <a:r>
              <a:rPr lang="fr-FR" b="1">
                <a:solidFill>
                  <a:schemeClr val="bg1"/>
                </a:solidFill>
              </a:rPr>
              <a:t>    elle ne ________ pas.  (vouloir, pouvoir)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46441" name="Rectangle 9"/>
          <p:cNvSpPr>
            <a:spLocks noChangeArrowheads="1"/>
          </p:cNvSpPr>
          <p:nvPr/>
        </p:nvSpPr>
        <p:spPr bwMode="auto">
          <a:xfrm>
            <a:off x="762000" y="4440238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fr-FR" b="1">
                <a:solidFill>
                  <a:schemeClr val="bg1"/>
                </a:solidFill>
              </a:rPr>
              <a:t>3. Elles ne ________ pas </a:t>
            </a:r>
            <a:r>
              <a:rPr lang="en-US" b="1">
                <a:solidFill>
                  <a:schemeClr val="bg1"/>
                </a:solidFill>
              </a:rPr>
              <a:t>é</a:t>
            </a:r>
            <a:r>
              <a:rPr lang="fr-FR" b="1">
                <a:solidFill>
                  <a:schemeClr val="bg1"/>
                </a:solidFill>
              </a:rPr>
              <a:t>tudier parce que  </a:t>
            </a:r>
          </a:p>
          <a:p>
            <a:pPr marL="342900" indent="-342900"/>
            <a:r>
              <a:rPr lang="fr-FR" b="1">
                <a:solidFill>
                  <a:schemeClr val="bg1"/>
                </a:solidFill>
              </a:rPr>
              <a:t>    leur copain a leurs livres. (pouvoir)</a:t>
            </a: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4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/>
      <p:bldP spid="146435" grpId="0"/>
      <p:bldP spid="146437" grpId="0"/>
      <p:bldP spid="146438" grpId="0"/>
      <p:bldP spid="146440" grpId="0"/>
      <p:bldP spid="14644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762000" y="1704975"/>
            <a:ext cx="7696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4.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—</a:t>
            </a:r>
            <a:r>
              <a:rPr lang="en-US" b="1">
                <a:solidFill>
                  <a:schemeClr val="bg1"/>
                </a:solidFill>
              </a:rPr>
              <a:t>Tu ________ du fromage?</a:t>
            </a:r>
          </a:p>
          <a:p>
            <a:r>
              <a:rPr lang="en-US" b="1">
                <a:solidFill>
                  <a:schemeClr val="bg1"/>
                </a:solidFill>
              </a:rPr>
              <a:t>   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—</a:t>
            </a:r>
            <a:r>
              <a:rPr lang="en-US" b="1">
                <a:solidFill>
                  <a:schemeClr val="bg1"/>
                </a:solidFill>
              </a:rPr>
              <a:t>Oui, je ________ du fromage. (vouloir, vouloir)</a:t>
            </a:r>
          </a:p>
        </p:txBody>
      </p:sp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1023938" y="3962400"/>
            <a:ext cx="3856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voulons, pouvez</a:t>
            </a:r>
          </a:p>
        </p:txBody>
      </p:sp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760413" y="2495550"/>
            <a:ext cx="3367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    </a:t>
            </a:r>
            <a:r>
              <a:rPr lang="fr-FR" b="1">
                <a:solidFill>
                  <a:srgbClr val="FFCC00"/>
                </a:solidFill>
              </a:rPr>
              <a:t>Answer: veux, veux</a:t>
            </a:r>
          </a:p>
        </p:txBody>
      </p:sp>
      <p:sp>
        <p:nvSpPr>
          <p:cNvPr id="122889" name="Rectangle 9"/>
          <p:cNvSpPr>
            <a:spLocks noChangeArrowheads="1"/>
          </p:cNvSpPr>
          <p:nvPr/>
        </p:nvSpPr>
        <p:spPr bwMode="auto">
          <a:xfrm>
            <a:off x="685800" y="3171825"/>
            <a:ext cx="7696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5. Nous ________ aller au caf</a:t>
            </a:r>
            <a:r>
              <a:rPr lang="en-US" b="1">
                <a:solidFill>
                  <a:schemeClr val="bg1"/>
                </a:solidFill>
              </a:rPr>
              <a:t>é</a:t>
            </a:r>
            <a:r>
              <a:rPr lang="fr-FR" b="1">
                <a:solidFill>
                  <a:schemeClr val="bg1"/>
                </a:solidFill>
              </a:rPr>
              <a:t>. Vous ________ y </a:t>
            </a:r>
          </a:p>
          <a:p>
            <a:r>
              <a:rPr lang="fr-FR" b="1">
                <a:solidFill>
                  <a:schemeClr val="bg1"/>
                </a:solidFill>
              </a:rPr>
              <a:t>    aller avec nous? (vouloir, pouvoir)</a:t>
            </a:r>
          </a:p>
        </p:txBody>
      </p:sp>
      <p:sp>
        <p:nvSpPr>
          <p:cNvPr id="122890" name="Rectangle 10"/>
          <p:cNvSpPr>
            <a:spLocks noChangeArrowheads="1"/>
          </p:cNvSpPr>
          <p:nvPr/>
        </p:nvSpPr>
        <p:spPr bwMode="auto">
          <a:xfrm>
            <a:off x="1831975" y="595313"/>
            <a:ext cx="6778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Les verbes </a:t>
            </a:r>
            <a:r>
              <a:rPr lang="en-US" b="1">
                <a:solidFill>
                  <a:srgbClr val="FFCC00"/>
                </a:solidFill>
              </a:rPr>
              <a:t>pouvoir</a:t>
            </a:r>
            <a:r>
              <a:rPr lang="en-US">
                <a:solidFill>
                  <a:srgbClr val="FFCC00"/>
                </a:solidFill>
              </a:rPr>
              <a:t> et </a:t>
            </a:r>
            <a:r>
              <a:rPr lang="en-US" b="1">
                <a:solidFill>
                  <a:srgbClr val="FFCC00"/>
                </a:solidFill>
              </a:rPr>
              <a:t>vouloir</a:t>
            </a:r>
          </a:p>
        </p:txBody>
      </p:sp>
      <p:sp>
        <p:nvSpPr>
          <p:cNvPr id="122891" name="Rectangle 11"/>
          <p:cNvSpPr>
            <a:spLocks noChangeArrowheads="1"/>
          </p:cNvSpPr>
          <p:nvPr/>
        </p:nvSpPr>
        <p:spPr bwMode="auto">
          <a:xfrm>
            <a:off x="838200" y="1052513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>
                <a:solidFill>
                  <a:srgbClr val="FFCC00"/>
                </a:solidFill>
              </a:rPr>
              <a:t>Complete with the correct form of </a:t>
            </a:r>
            <a:r>
              <a:rPr lang="en-US" b="1">
                <a:solidFill>
                  <a:srgbClr val="FFCC00"/>
                </a:solidFill>
              </a:rPr>
              <a:t>pouvoir</a:t>
            </a:r>
            <a:r>
              <a:rPr lang="en-US">
                <a:solidFill>
                  <a:srgbClr val="FFCC00"/>
                </a:solidFill>
              </a:rPr>
              <a:t> or </a:t>
            </a:r>
            <a:r>
              <a:rPr lang="en-US" b="1">
                <a:solidFill>
                  <a:srgbClr val="FFCC00"/>
                </a:solidFill>
              </a:rPr>
              <a:t>vouloir</a:t>
            </a:r>
            <a:r>
              <a:rPr lang="en-US">
                <a:solidFill>
                  <a:srgbClr val="FFCC00"/>
                </a:solidFill>
              </a:rPr>
              <a:t>.</a:t>
            </a:r>
            <a:endParaRPr lang="en-US" b="1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  <p:bldP spid="122883" grpId="0"/>
      <p:bldP spid="122885" grpId="0"/>
      <p:bldP spid="12288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685800" y="3595688"/>
            <a:ext cx="6394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Answer based on what you heard and saw.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1828800" y="457200"/>
            <a:ext cx="6408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Listen and watch. (Click box to play video.)</a:t>
            </a:r>
          </a:p>
        </p:txBody>
      </p:sp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685800" y="3976688"/>
            <a:ext cx="4276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1. O</a:t>
            </a:r>
            <a:r>
              <a:rPr lang="en-US" b="1">
                <a:solidFill>
                  <a:schemeClr val="bg1"/>
                </a:solidFill>
              </a:rPr>
              <a:t>ù sont Vincent et Manu</a:t>
            </a:r>
            <a:r>
              <a:rPr lang="fr-FR" b="1">
                <a:solidFill>
                  <a:schemeClr val="bg1"/>
                </a:solidFill>
              </a:rPr>
              <a:t>?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23911" name="Rectangle 7"/>
          <p:cNvSpPr>
            <a:spLocks noChangeArrowheads="1"/>
          </p:cNvSpPr>
          <p:nvPr/>
        </p:nvSpPr>
        <p:spPr bwMode="auto">
          <a:xfrm>
            <a:off x="1050925" y="4314825"/>
            <a:ext cx="6750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Vincent et Manu sont </a:t>
            </a:r>
            <a:r>
              <a:rPr lang="en-US" b="1">
                <a:solidFill>
                  <a:srgbClr val="FFCC00"/>
                </a:solidFill>
              </a:rPr>
              <a:t>à</a:t>
            </a:r>
            <a:r>
              <a:rPr lang="fr-FR" b="1">
                <a:solidFill>
                  <a:srgbClr val="FFCC00"/>
                </a:solidFill>
              </a:rPr>
              <a:t> la boucherie.</a:t>
            </a:r>
            <a:endParaRPr lang="en-US" b="1">
              <a:solidFill>
                <a:srgbClr val="FFCC00"/>
              </a:solidFill>
            </a:endParaRPr>
          </a:p>
        </p:txBody>
      </p:sp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685800" y="4724400"/>
            <a:ext cx="3633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2. Qu’est-ce qu’ils font?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23913" name="Rectangle 9"/>
          <p:cNvSpPr>
            <a:spLocks noChangeArrowheads="1"/>
          </p:cNvSpPr>
          <p:nvPr/>
        </p:nvSpPr>
        <p:spPr bwMode="auto">
          <a:xfrm>
            <a:off x="1050925" y="5091113"/>
            <a:ext cx="7178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Ils font les courses. Ils ach</a:t>
            </a:r>
            <a:r>
              <a:rPr lang="en-US" b="1">
                <a:solidFill>
                  <a:srgbClr val="FFCC00"/>
                </a:solidFill>
              </a:rPr>
              <a:t>è</a:t>
            </a:r>
            <a:r>
              <a:rPr lang="fr-FR" b="1">
                <a:solidFill>
                  <a:srgbClr val="FFCC00"/>
                </a:solidFill>
              </a:rPr>
              <a:t>tent de la  </a:t>
            </a:r>
          </a:p>
          <a:p>
            <a:r>
              <a:rPr lang="fr-FR" b="1">
                <a:solidFill>
                  <a:srgbClr val="FFCC00"/>
                </a:solidFill>
              </a:rPr>
              <a:t>               viande.</a:t>
            </a:r>
            <a:endParaRPr lang="en-US" b="1">
              <a:solidFill>
                <a:srgbClr val="FFCC00"/>
              </a:solidFill>
            </a:endParaRPr>
          </a:p>
        </p:txBody>
      </p:sp>
      <p:pic>
        <p:nvPicPr>
          <p:cNvPr id="123914" name="fr1_ch6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914400"/>
            <a:ext cx="3505200" cy="262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39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239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914"/>
                  </p:tgtEl>
                </p:cond>
              </p:nextCondLst>
            </p:seq>
            <p:vide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3914"/>
                </p:tgtEl>
              </p:cMediaNode>
            </p:video>
          </p:childTnLst>
        </p:cTn>
      </p:par>
    </p:tnLst>
    <p:bldLst>
      <p:bldP spid="123910" grpId="0" autoUpdateAnimBg="0"/>
      <p:bldP spid="123911" grpId="0"/>
      <p:bldP spid="123912" grpId="0" autoUpdateAnimBg="0"/>
      <p:bldP spid="1239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21" name="Picture 13" descr="FR01-0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384300"/>
            <a:ext cx="5562600" cy="3721100"/>
          </a:xfrm>
          <a:noFill/>
          <a:ln>
            <a:miter lim="800000"/>
            <a:headEnd/>
            <a:tailEnd/>
          </a:ln>
        </p:spPr>
      </p:pic>
      <p:sp>
        <p:nvSpPr>
          <p:cNvPr id="94223" name="Text Box 15"/>
          <p:cNvSpPr txBox="1">
            <a:spLocks noChangeArrowheads="1"/>
          </p:cNvSpPr>
          <p:nvPr/>
        </p:nvSpPr>
        <p:spPr bwMode="auto">
          <a:xfrm>
            <a:off x="2308225" y="1720850"/>
            <a:ext cx="1501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de la crème</a:t>
            </a:r>
            <a:endParaRPr lang="en-US" sz="1600" b="1"/>
          </a:p>
        </p:txBody>
      </p:sp>
      <p:sp>
        <p:nvSpPr>
          <p:cNvPr id="94224" name="Text Box 16"/>
          <p:cNvSpPr txBox="1">
            <a:spLocks noChangeArrowheads="1"/>
          </p:cNvSpPr>
          <p:nvPr/>
        </p:nvSpPr>
        <p:spPr bwMode="auto">
          <a:xfrm>
            <a:off x="4833938" y="1587500"/>
            <a:ext cx="9286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 dirty="0">
                <a:cs typeface="Arial" charset="0"/>
              </a:rPr>
              <a:t>du </a:t>
            </a:r>
            <a:r>
              <a:rPr lang="en-US" sz="1600" b="1" dirty="0" err="1">
                <a:cs typeface="Arial" charset="0"/>
              </a:rPr>
              <a:t>lait</a:t>
            </a:r>
            <a:endParaRPr lang="en-US" sz="1600" b="1" dirty="0"/>
          </a:p>
        </p:txBody>
      </p:sp>
      <p:sp>
        <p:nvSpPr>
          <p:cNvPr id="94225" name="Text Box 17"/>
          <p:cNvSpPr txBox="1">
            <a:spLocks noChangeArrowheads="1"/>
          </p:cNvSpPr>
          <p:nvPr/>
        </p:nvSpPr>
        <p:spPr bwMode="auto">
          <a:xfrm>
            <a:off x="5576888" y="1830388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œuf</a:t>
            </a:r>
            <a:endParaRPr lang="en-US" sz="1600" b="1"/>
          </a:p>
        </p:txBody>
      </p:sp>
      <p:sp>
        <p:nvSpPr>
          <p:cNvPr id="94226" name="Text Box 18"/>
          <p:cNvSpPr txBox="1">
            <a:spLocks noChangeArrowheads="1"/>
          </p:cNvSpPr>
          <p:nvPr/>
        </p:nvSpPr>
        <p:spPr bwMode="auto">
          <a:xfrm>
            <a:off x="5308600" y="44577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fromage</a:t>
            </a:r>
            <a:endParaRPr lang="en-US" sz="1600" b="1"/>
          </a:p>
        </p:txBody>
      </p:sp>
      <p:sp>
        <p:nvSpPr>
          <p:cNvPr id="94227" name="Text Box 19"/>
          <p:cNvSpPr txBox="1">
            <a:spLocks noChangeArrowheads="1"/>
          </p:cNvSpPr>
          <p:nvPr/>
        </p:nvSpPr>
        <p:spPr bwMode="auto">
          <a:xfrm>
            <a:off x="3810000" y="36703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beurre</a:t>
            </a:r>
            <a:endParaRPr lang="en-US" sz="1600" b="1"/>
          </a:p>
        </p:txBody>
      </p:sp>
      <p:sp>
        <p:nvSpPr>
          <p:cNvPr id="94228" name="Text Box 20"/>
          <p:cNvSpPr txBox="1">
            <a:spLocks noChangeArrowheads="1"/>
          </p:cNvSpPr>
          <p:nvPr/>
        </p:nvSpPr>
        <p:spPr bwMode="auto">
          <a:xfrm>
            <a:off x="2747963" y="4422775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yaourt</a:t>
            </a:r>
            <a:endParaRPr lang="en-US" sz="1600" b="1"/>
          </a:p>
        </p:txBody>
      </p:sp>
      <p:pic>
        <p:nvPicPr>
          <p:cNvPr id="94236" name="Picture 28" descr="audio-small">
            <a:hlinkClick r:id="" action="ppaction://noaction">
              <a:snd r:embed="rId3" name="0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61975"/>
            <a:ext cx="228600" cy="215900"/>
          </a:xfrm>
          <a:prstGeom prst="rect">
            <a:avLst/>
          </a:prstGeom>
          <a:noFill/>
        </p:spPr>
      </p:pic>
      <p:sp>
        <p:nvSpPr>
          <p:cNvPr id="94243" name="Line 35"/>
          <p:cNvSpPr>
            <a:spLocks noChangeShapeType="1"/>
          </p:cNvSpPr>
          <p:nvPr/>
        </p:nvSpPr>
        <p:spPr bwMode="auto">
          <a:xfrm flipV="1">
            <a:off x="2743200" y="4233863"/>
            <a:ext cx="185738" cy="2619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245" name="Line 37"/>
          <p:cNvSpPr>
            <a:spLocks noChangeShapeType="1"/>
          </p:cNvSpPr>
          <p:nvPr/>
        </p:nvSpPr>
        <p:spPr bwMode="auto">
          <a:xfrm flipH="1">
            <a:off x="4743450" y="3981450"/>
            <a:ext cx="1524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246" name="Line 38"/>
          <p:cNvSpPr>
            <a:spLocks noChangeShapeType="1"/>
          </p:cNvSpPr>
          <p:nvPr/>
        </p:nvSpPr>
        <p:spPr bwMode="auto">
          <a:xfrm flipH="1" flipV="1">
            <a:off x="6072188" y="4119563"/>
            <a:ext cx="4572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247" name="Text Box 39"/>
          <p:cNvSpPr txBox="1">
            <a:spLocks noChangeArrowheads="1"/>
          </p:cNvSpPr>
          <p:nvPr/>
        </p:nvSpPr>
        <p:spPr bwMode="auto">
          <a:xfrm>
            <a:off x="1905000" y="457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crémerie</a:t>
            </a:r>
          </a:p>
        </p:txBody>
      </p:sp>
      <p:pic>
        <p:nvPicPr>
          <p:cNvPr id="94237" name="Picture 29" descr="audio-small">
            <a:hlinkClick r:id="" action="ppaction://noaction">
              <a:snd r:embed="rId5" name="0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5113" y="2024063"/>
            <a:ext cx="228600" cy="215900"/>
          </a:xfrm>
          <a:prstGeom prst="rect">
            <a:avLst/>
          </a:prstGeom>
          <a:noFill/>
        </p:spPr>
      </p:pic>
      <p:pic>
        <p:nvPicPr>
          <p:cNvPr id="94238" name="Picture 30" descr="audio-small">
            <a:hlinkClick r:id="" action="ppaction://noaction">
              <a:snd r:embed="rId6" name="1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62113"/>
            <a:ext cx="228600" cy="215900"/>
          </a:xfrm>
          <a:prstGeom prst="rect">
            <a:avLst/>
          </a:prstGeom>
          <a:noFill/>
        </p:spPr>
      </p:pic>
      <p:pic>
        <p:nvPicPr>
          <p:cNvPr id="94239" name="Picture 31" descr="audio-small">
            <a:hlinkClick r:id="" action="ppaction://noaction">
              <a:snd r:embed="rId7" name="1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895475"/>
            <a:ext cx="228600" cy="215900"/>
          </a:xfrm>
          <a:prstGeom prst="rect">
            <a:avLst/>
          </a:prstGeom>
          <a:noFill/>
        </p:spPr>
      </p:pic>
      <p:pic>
        <p:nvPicPr>
          <p:cNvPr id="94240" name="Picture 32" descr="audio-small">
            <a:hlinkClick r:id="" action="ppaction://noaction">
              <a:snd r:embed="rId8" name="1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8913" y="4529138"/>
            <a:ext cx="228600" cy="215900"/>
          </a:xfrm>
          <a:prstGeom prst="rect">
            <a:avLst/>
          </a:prstGeom>
          <a:noFill/>
        </p:spPr>
      </p:pic>
      <p:pic>
        <p:nvPicPr>
          <p:cNvPr id="94241" name="Picture 33" descr="audio-small">
            <a:hlinkClick r:id="" action="ppaction://noaction">
              <a:snd r:embed="rId9" name="1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1563" y="3748088"/>
            <a:ext cx="228600" cy="215900"/>
          </a:xfrm>
          <a:prstGeom prst="rect">
            <a:avLst/>
          </a:prstGeom>
          <a:noFill/>
        </p:spPr>
      </p:pic>
      <p:pic>
        <p:nvPicPr>
          <p:cNvPr id="94242" name="Picture 34" descr="audio-small">
            <a:hlinkClick r:id="" action="ppaction://noaction">
              <a:snd r:embed="rId10" name="1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4494213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4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4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3" grpId="0"/>
      <p:bldP spid="94224" grpId="0"/>
      <p:bldP spid="94225" grpId="0"/>
      <p:bldP spid="94226" grpId="0"/>
      <p:bldP spid="94227" grpId="0"/>
      <p:bldP spid="942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685800" y="3505200"/>
            <a:ext cx="3736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3. Il y a quelles viandes?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34150" name="Rectangle 6"/>
          <p:cNvSpPr>
            <a:spLocks noChangeArrowheads="1"/>
          </p:cNvSpPr>
          <p:nvPr/>
        </p:nvSpPr>
        <p:spPr bwMode="auto">
          <a:xfrm>
            <a:off x="990600" y="3919538"/>
            <a:ext cx="6950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Il y a du poulet, du porc, du b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œ</a:t>
            </a:r>
            <a:r>
              <a:rPr lang="fr-FR" b="1">
                <a:solidFill>
                  <a:srgbClr val="FFCC00"/>
                </a:solidFill>
              </a:rPr>
              <a:t>uf et </a:t>
            </a:r>
          </a:p>
          <a:p>
            <a:r>
              <a:rPr lang="fr-FR" b="1">
                <a:solidFill>
                  <a:srgbClr val="FFCC00"/>
                </a:solidFill>
              </a:rPr>
              <a:t>               de l’agneau.</a:t>
            </a:r>
            <a:endParaRPr lang="en-US" b="1">
              <a:solidFill>
                <a:srgbClr val="FFCC00"/>
              </a:solidFill>
            </a:endParaRPr>
          </a:p>
        </p:txBody>
      </p:sp>
      <p:sp>
        <p:nvSpPr>
          <p:cNvPr id="134151" name="Rectangle 7"/>
          <p:cNvSpPr>
            <a:spLocks noChangeArrowheads="1"/>
          </p:cNvSpPr>
          <p:nvPr/>
        </p:nvSpPr>
        <p:spPr bwMode="auto">
          <a:xfrm>
            <a:off x="685800" y="4733925"/>
            <a:ext cx="4937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4. Vincent et Manu parlent </a:t>
            </a:r>
            <a:r>
              <a:rPr lang="en-US" b="1">
                <a:solidFill>
                  <a:schemeClr val="bg1"/>
                </a:solidFill>
              </a:rPr>
              <a:t>à </a:t>
            </a:r>
            <a:r>
              <a:rPr lang="fr-FR" b="1">
                <a:solidFill>
                  <a:schemeClr val="bg1"/>
                </a:solidFill>
              </a:rPr>
              <a:t>qui?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auto">
          <a:xfrm>
            <a:off x="990600" y="5148263"/>
            <a:ext cx="717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Vincent et Manu parlent </a:t>
            </a:r>
            <a:r>
              <a:rPr lang="en-US" b="1">
                <a:solidFill>
                  <a:srgbClr val="FFCC00"/>
                </a:solidFill>
              </a:rPr>
              <a:t>au boucher</a:t>
            </a:r>
            <a:r>
              <a:rPr lang="fr-FR" b="1">
                <a:solidFill>
                  <a:srgbClr val="FFCC00"/>
                </a:solidFill>
              </a:rPr>
              <a:t>.</a:t>
            </a:r>
            <a:r>
              <a:rPr lang="fr-FR">
                <a:solidFill>
                  <a:srgbClr val="FFCC00"/>
                </a:solidFill>
              </a:rPr>
              <a:t> </a:t>
            </a:r>
            <a:endParaRPr lang="en-US">
              <a:solidFill>
                <a:srgbClr val="FFCC00"/>
              </a:solidFill>
            </a:endParaRPr>
          </a:p>
        </p:txBody>
      </p:sp>
      <p:pic>
        <p:nvPicPr>
          <p:cNvPr id="134153" name="fr1_ch6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914400"/>
            <a:ext cx="3505200" cy="262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4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341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153"/>
                  </p:tgtEl>
                </p:cond>
              </p:nextCondLst>
            </p:seq>
            <p:vide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4153"/>
                </p:tgtEl>
              </p:cMediaNode>
            </p:video>
          </p:childTnLst>
        </p:cTn>
      </p:par>
    </p:tnLst>
    <p:bldLst>
      <p:bldP spid="134149" grpId="0"/>
      <p:bldP spid="134150" grpId="0"/>
      <p:bldP spid="134151" grpId="0" autoUpdateAnimBg="0"/>
      <p:bldP spid="13415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ChangeArrowheads="1"/>
          </p:cNvSpPr>
          <p:nvPr/>
        </p:nvSpPr>
        <p:spPr bwMode="auto">
          <a:xfrm>
            <a:off x="685800" y="3795713"/>
            <a:ext cx="4872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5. Il recommande quelle viande?</a:t>
            </a:r>
          </a:p>
        </p:txBody>
      </p:sp>
      <p:sp>
        <p:nvSpPr>
          <p:cNvPr id="203779" name="Rectangle 3"/>
          <p:cNvSpPr>
            <a:spLocks noChangeArrowheads="1"/>
          </p:cNvSpPr>
          <p:nvPr/>
        </p:nvSpPr>
        <p:spPr bwMode="auto">
          <a:xfrm>
            <a:off x="990600" y="4210050"/>
            <a:ext cx="7559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Il recommande un d</a:t>
            </a:r>
            <a:r>
              <a:rPr lang="en-US" b="1">
                <a:solidFill>
                  <a:srgbClr val="FFCC00"/>
                </a:solidFill>
              </a:rPr>
              <a:t>é</a:t>
            </a:r>
            <a:r>
              <a:rPr lang="fr-FR" b="1">
                <a:solidFill>
                  <a:srgbClr val="FFCC00"/>
                </a:solidFill>
              </a:rPr>
              <a:t>licieux petit agneau.</a:t>
            </a:r>
          </a:p>
        </p:txBody>
      </p:sp>
      <p:sp>
        <p:nvSpPr>
          <p:cNvPr id="203780" name="Rectangle 4"/>
          <p:cNvSpPr>
            <a:spLocks noChangeArrowheads="1"/>
          </p:cNvSpPr>
          <p:nvPr/>
        </p:nvSpPr>
        <p:spPr bwMode="auto">
          <a:xfrm>
            <a:off x="685800" y="4710113"/>
            <a:ext cx="333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6. </a:t>
            </a:r>
            <a:r>
              <a:rPr lang="en-US" b="1">
                <a:solidFill>
                  <a:schemeClr val="bg1"/>
                </a:solidFill>
              </a:rPr>
              <a:t>Ç</a:t>
            </a:r>
            <a:r>
              <a:rPr lang="fr-FR" b="1">
                <a:solidFill>
                  <a:schemeClr val="bg1"/>
                </a:solidFill>
              </a:rPr>
              <a:t>a co</a:t>
            </a:r>
            <a:r>
              <a:rPr lang="en-US" b="1">
                <a:solidFill>
                  <a:schemeClr val="bg1"/>
                </a:solidFill>
              </a:rPr>
              <a:t>û</a:t>
            </a:r>
            <a:r>
              <a:rPr lang="fr-FR" b="1">
                <a:solidFill>
                  <a:schemeClr val="bg1"/>
                </a:solidFill>
              </a:rPr>
              <a:t>te combien?</a:t>
            </a:r>
          </a:p>
        </p:txBody>
      </p:sp>
      <p:sp>
        <p:nvSpPr>
          <p:cNvPr id="203781" name="Rectangle 5"/>
          <p:cNvSpPr>
            <a:spLocks noChangeArrowheads="1"/>
          </p:cNvSpPr>
          <p:nvPr/>
        </p:nvSpPr>
        <p:spPr bwMode="auto">
          <a:xfrm>
            <a:off x="990600" y="5124450"/>
            <a:ext cx="717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b="1">
                <a:solidFill>
                  <a:srgbClr val="FFCC00"/>
                </a:solidFill>
              </a:rPr>
              <a:t>Answer: </a:t>
            </a:r>
            <a:r>
              <a:rPr lang="en-US" b="1">
                <a:solidFill>
                  <a:srgbClr val="FFCC00"/>
                </a:solidFill>
              </a:rPr>
              <a:t>L’agneau coûte neuf euros le kilo.</a:t>
            </a:r>
            <a:endParaRPr lang="fr-FR" b="1">
              <a:solidFill>
                <a:srgbClr val="FFCC00"/>
              </a:solidFill>
            </a:endParaRPr>
          </a:p>
        </p:txBody>
      </p:sp>
      <p:pic>
        <p:nvPicPr>
          <p:cNvPr id="203782" name="fr1_ch6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914400"/>
            <a:ext cx="3505200" cy="262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3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37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2037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782"/>
                  </p:tgtEl>
                </p:cond>
              </p:nextCondLst>
            </p:seq>
            <p:vide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3782"/>
                </p:tgtEl>
              </p:cMediaNode>
            </p:video>
          </p:childTnLst>
        </p:cTn>
      </p:par>
    </p:tnLst>
    <p:bldLst>
      <p:bldP spid="203778" grpId="0"/>
      <p:bldP spid="203779" grpId="0"/>
      <p:bldP spid="203780" grpId="0" autoUpdateAnimBg="0"/>
      <p:bldP spid="20378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1828800" y="487363"/>
            <a:ext cx="2776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Conversation</a:t>
            </a:r>
          </a:p>
        </p:txBody>
      </p:sp>
      <p:pic>
        <p:nvPicPr>
          <p:cNvPr id="149510" name="Picture 6" descr="ch 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751013"/>
            <a:ext cx="5616575" cy="3763962"/>
          </a:xfrm>
          <a:prstGeom prst="rect">
            <a:avLst/>
          </a:prstGeom>
          <a:noFill/>
        </p:spPr>
      </p:pic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685800" y="1112838"/>
            <a:ext cx="2024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Au marché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ext Box 2"/>
          <p:cNvSpPr txBox="1">
            <a:spLocks noChangeArrowheads="1"/>
          </p:cNvSpPr>
          <p:nvPr/>
        </p:nvSpPr>
        <p:spPr bwMode="auto">
          <a:xfrm>
            <a:off x="1828800" y="487363"/>
            <a:ext cx="2776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Conversation</a:t>
            </a:r>
          </a:p>
        </p:txBody>
      </p:sp>
      <p:sp>
        <p:nvSpPr>
          <p:cNvPr id="150531" name="Text Box 3"/>
          <p:cNvSpPr txBox="1">
            <a:spLocks noChangeArrowheads="1"/>
          </p:cNvSpPr>
          <p:nvPr/>
        </p:nvSpPr>
        <p:spPr bwMode="auto">
          <a:xfrm>
            <a:off x="600075" y="1647825"/>
            <a:ext cx="82819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       </a:t>
            </a:r>
            <a:r>
              <a:rPr lang="fr-FR" sz="1400">
                <a:solidFill>
                  <a:schemeClr val="bg1"/>
                </a:solidFill>
              </a:rPr>
              <a:t>Et maintenant, je suis à vous, madame. Comment allez-vous ce matin?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09575" y="2028825"/>
            <a:ext cx="7339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   </a:t>
            </a:r>
            <a:r>
              <a:rPr lang="fr-FR" sz="1400" b="1">
                <a:solidFill>
                  <a:srgbClr val="FFCC00"/>
                </a:solidFill>
              </a:rPr>
              <a:t>Mme Brun:</a:t>
            </a:r>
            <a:r>
              <a:rPr lang="fr-FR" sz="1400" b="1">
                <a:solidFill>
                  <a:schemeClr val="bg1"/>
                </a:solidFill>
              </a:rPr>
              <a:t>       </a:t>
            </a:r>
            <a:r>
              <a:rPr lang="fr-FR" sz="1400">
                <a:solidFill>
                  <a:schemeClr val="bg1"/>
                </a:solidFill>
              </a:rPr>
              <a:t>Très bien, merci. Et vous?</a:t>
            </a:r>
            <a:endParaRPr lang="en-US" sz="1400">
              <a:solidFill>
                <a:schemeClr val="bg1"/>
              </a:solidFill>
            </a:endParaRPr>
          </a:p>
        </p:txBody>
      </p:sp>
      <p:pic>
        <p:nvPicPr>
          <p:cNvPr id="150533" name="Picture 5" descr="audio-small">
            <a:hlinkClick r:id="" action="ppaction://noaction">
              <a:snd r:embed="rId2" name="fr1_c06_pg204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98500"/>
            <a:ext cx="228600" cy="215900"/>
          </a:xfrm>
          <a:prstGeom prst="rect">
            <a:avLst/>
          </a:prstGeom>
          <a:noFill/>
        </p:spPr>
      </p:pic>
      <p:sp>
        <p:nvSpPr>
          <p:cNvPr id="150535" name="Text Box 7"/>
          <p:cNvSpPr txBox="1">
            <a:spLocks noChangeArrowheads="1"/>
          </p:cNvSpPr>
          <p:nvPr/>
        </p:nvSpPr>
        <p:spPr bwMode="auto">
          <a:xfrm>
            <a:off x="581025" y="2390775"/>
            <a:ext cx="8072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</a:t>
            </a:r>
            <a:r>
              <a:rPr lang="fr-FR" sz="1400">
                <a:solidFill>
                  <a:schemeClr val="bg1"/>
                </a:solidFill>
              </a:rPr>
              <a:t>       Oh, comme ci, comme ça! Enfin… Qu’est-ce que vous désirez aujourd’hui?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0536" name="Text Box 8"/>
          <p:cNvSpPr txBox="1">
            <a:spLocks noChangeArrowheads="1"/>
          </p:cNvSpPr>
          <p:nvPr/>
        </p:nvSpPr>
        <p:spPr bwMode="auto">
          <a:xfrm>
            <a:off x="381000" y="2762250"/>
            <a:ext cx="85486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FFCC00"/>
                </a:solidFill>
              </a:rPr>
              <a:t>   </a:t>
            </a:r>
            <a:r>
              <a:rPr lang="fr-FR" sz="1400" b="1">
                <a:solidFill>
                  <a:srgbClr val="FFCC00"/>
                </a:solidFill>
              </a:rPr>
              <a:t>Mme Brun:</a:t>
            </a:r>
            <a:r>
              <a:rPr lang="fr-FR" sz="1400" b="1">
                <a:solidFill>
                  <a:schemeClr val="bg1"/>
                </a:solidFill>
              </a:rPr>
              <a:t>       </a:t>
            </a:r>
            <a:r>
              <a:rPr lang="fr-FR" sz="1400">
                <a:solidFill>
                  <a:schemeClr val="bg1"/>
                </a:solidFill>
              </a:rPr>
              <a:t>Je voudrais des haricots verts et des carottes. C’est combien, les haricots verts?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0537" name="Text Box 9"/>
          <p:cNvSpPr txBox="1">
            <a:spLocks noChangeArrowheads="1"/>
          </p:cNvSpPr>
          <p:nvPr/>
        </p:nvSpPr>
        <p:spPr bwMode="auto">
          <a:xfrm>
            <a:off x="561975" y="3124200"/>
            <a:ext cx="6248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       </a:t>
            </a:r>
            <a:r>
              <a:rPr lang="fr-FR" sz="1400">
                <a:solidFill>
                  <a:schemeClr val="bg1"/>
                </a:solidFill>
              </a:rPr>
              <a:t>Quatre euros le kilo. Et ils sont bons!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0538" name="Text Box 10"/>
          <p:cNvSpPr txBox="1">
            <a:spLocks noChangeArrowheads="1"/>
          </p:cNvSpPr>
          <p:nvPr/>
        </p:nvSpPr>
        <p:spPr bwMode="auto">
          <a:xfrm>
            <a:off x="395288" y="3509963"/>
            <a:ext cx="8320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   </a:t>
            </a:r>
            <a:r>
              <a:rPr lang="fr-FR" sz="1400" b="1">
                <a:solidFill>
                  <a:srgbClr val="FFCC00"/>
                </a:solidFill>
              </a:rPr>
              <a:t>Mme Brun:</a:t>
            </a:r>
            <a:r>
              <a:rPr lang="fr-FR" sz="1400" b="1">
                <a:solidFill>
                  <a:schemeClr val="bg1"/>
                </a:solidFill>
              </a:rPr>
              <a:t>       </a:t>
            </a:r>
            <a:r>
              <a:rPr lang="fr-FR" sz="1400">
                <a:solidFill>
                  <a:schemeClr val="bg1"/>
                </a:solidFill>
              </a:rPr>
              <a:t>Alors, un kilo, s’il vous plaît, et une livre de carottes.</a:t>
            </a:r>
            <a:r>
              <a:rPr lang="en-US" sz="140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150539" name="Text Box 11"/>
          <p:cNvSpPr txBox="1">
            <a:spLocks noChangeArrowheads="1"/>
          </p:cNvSpPr>
          <p:nvPr/>
        </p:nvSpPr>
        <p:spPr bwMode="auto">
          <a:xfrm>
            <a:off x="561975" y="3886200"/>
            <a:ext cx="72723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       </a:t>
            </a:r>
            <a:r>
              <a:rPr lang="fr-FR" sz="1400">
                <a:solidFill>
                  <a:schemeClr val="bg1"/>
                </a:solidFill>
              </a:rPr>
              <a:t>Et avec ça, madame?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0540" name="Text Box 12"/>
          <p:cNvSpPr txBox="1">
            <a:spLocks noChangeArrowheads="1"/>
          </p:cNvSpPr>
          <p:nvPr/>
        </p:nvSpPr>
        <p:spPr bwMode="auto">
          <a:xfrm>
            <a:off x="400050" y="4243388"/>
            <a:ext cx="6958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   </a:t>
            </a:r>
            <a:r>
              <a:rPr lang="fr-FR" sz="1400" b="1">
                <a:solidFill>
                  <a:srgbClr val="FFCC00"/>
                </a:solidFill>
              </a:rPr>
              <a:t>Mme Brun:</a:t>
            </a:r>
            <a:r>
              <a:rPr lang="fr-FR" sz="1400" b="1">
                <a:solidFill>
                  <a:schemeClr val="bg1"/>
                </a:solidFill>
              </a:rPr>
              <a:t>       </a:t>
            </a:r>
            <a:r>
              <a:rPr lang="fr-FR" sz="1400">
                <a:solidFill>
                  <a:schemeClr val="bg1"/>
                </a:solidFill>
              </a:rPr>
              <a:t>C’est tout, merci. Ça fait combien?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0542" name="Rectangle 14"/>
          <p:cNvSpPr>
            <a:spLocks noChangeArrowheads="1"/>
          </p:cNvSpPr>
          <p:nvPr/>
        </p:nvSpPr>
        <p:spPr bwMode="auto">
          <a:xfrm>
            <a:off x="685800" y="1081088"/>
            <a:ext cx="2024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Au marché</a:t>
            </a:r>
          </a:p>
        </p:txBody>
      </p:sp>
      <p:sp>
        <p:nvSpPr>
          <p:cNvPr id="150543" name="Text Box 15"/>
          <p:cNvSpPr txBox="1">
            <a:spLocks noChangeArrowheads="1"/>
          </p:cNvSpPr>
          <p:nvPr/>
        </p:nvSpPr>
        <p:spPr bwMode="auto">
          <a:xfrm>
            <a:off x="571500" y="4606925"/>
            <a:ext cx="8158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       </a:t>
            </a:r>
            <a:r>
              <a:rPr lang="fr-FR" sz="1400">
                <a:solidFill>
                  <a:schemeClr val="bg1"/>
                </a:solidFill>
              </a:rPr>
              <a:t>Alors, un kilo de haricots verts, une livre de carottes… Ça fait quatre euros cinquante.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0544" name="Text Box 16"/>
          <p:cNvSpPr txBox="1">
            <a:spLocks noChangeArrowheads="1"/>
          </p:cNvSpPr>
          <p:nvPr/>
        </p:nvSpPr>
        <p:spPr bwMode="auto">
          <a:xfrm>
            <a:off x="542925" y="4967288"/>
            <a:ext cx="75009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rgbClr val="FFCC00"/>
                </a:solidFill>
              </a:rPr>
              <a:t>Mme Brun:</a:t>
            </a:r>
            <a:r>
              <a:rPr lang="fr-FR" sz="1400" b="1">
                <a:solidFill>
                  <a:schemeClr val="bg1"/>
                </a:solidFill>
              </a:rPr>
              <a:t>       </a:t>
            </a:r>
            <a:r>
              <a:rPr lang="fr-FR" sz="1400">
                <a:solidFill>
                  <a:schemeClr val="bg1"/>
                </a:solidFill>
              </a:rPr>
              <a:t>Voilà, monsieur.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0545" name="Rectangle 17"/>
          <p:cNvSpPr>
            <a:spLocks noChangeArrowheads="1"/>
          </p:cNvSpPr>
          <p:nvPr/>
        </p:nvSpPr>
        <p:spPr bwMode="auto">
          <a:xfrm>
            <a:off x="576263" y="5334000"/>
            <a:ext cx="4457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       </a:t>
            </a:r>
            <a:r>
              <a:rPr lang="fr-FR" sz="1400">
                <a:solidFill>
                  <a:schemeClr val="bg1"/>
                </a:solidFill>
              </a:rPr>
              <a:t>Merci, madame. </a:t>
            </a:r>
            <a:r>
              <a:rPr lang="en-US" sz="1400">
                <a:solidFill>
                  <a:schemeClr val="bg1"/>
                </a:solidFill>
              </a:rPr>
              <a:t>Et à samedi prochain.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Text Box 2"/>
          <p:cNvSpPr txBox="1">
            <a:spLocks noChangeArrowheads="1"/>
          </p:cNvSpPr>
          <p:nvPr/>
        </p:nvSpPr>
        <p:spPr bwMode="auto">
          <a:xfrm>
            <a:off x="1828800" y="487363"/>
            <a:ext cx="2776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Conversation</a:t>
            </a:r>
          </a:p>
        </p:txBody>
      </p:sp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538163" y="1600200"/>
            <a:ext cx="8281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       </a:t>
            </a:r>
            <a:r>
              <a:rPr lang="fr-FR" sz="1400">
                <a:solidFill>
                  <a:schemeClr val="bg1"/>
                </a:solidFill>
              </a:rPr>
              <a:t>Et maintenant, je suis à vous, madame. Comment allez-vous ce matin?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361950" y="1952625"/>
            <a:ext cx="7339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   </a:t>
            </a:r>
            <a:r>
              <a:rPr lang="fr-FR" sz="1400" b="1">
                <a:solidFill>
                  <a:srgbClr val="FFCC00"/>
                </a:solidFill>
              </a:rPr>
              <a:t>Mme Brun:</a:t>
            </a:r>
            <a:r>
              <a:rPr lang="fr-FR" sz="1400" b="1">
                <a:solidFill>
                  <a:schemeClr val="bg1"/>
                </a:solidFill>
              </a:rPr>
              <a:t>       </a:t>
            </a:r>
            <a:r>
              <a:rPr lang="fr-FR" sz="1400">
                <a:solidFill>
                  <a:schemeClr val="bg1"/>
                </a:solidFill>
              </a:rPr>
              <a:t>Très bien, merci. Et vous?</a:t>
            </a:r>
            <a:endParaRPr lang="en-US" sz="1400">
              <a:solidFill>
                <a:schemeClr val="bg1"/>
              </a:solidFill>
            </a:endParaRPr>
          </a:p>
        </p:txBody>
      </p:sp>
      <p:pic>
        <p:nvPicPr>
          <p:cNvPr id="151557" name="Picture 5" descr="audio-small">
            <a:hlinkClick r:id="" action="ppaction://noaction">
              <a:snd r:embed="rId2" name="Con_Pg204_01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0463" y="1628775"/>
            <a:ext cx="228600" cy="215900"/>
          </a:xfrm>
          <a:prstGeom prst="rect">
            <a:avLst/>
          </a:prstGeom>
          <a:noFill/>
        </p:spPr>
      </p:pic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533400" y="2300288"/>
            <a:ext cx="8072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</a:t>
            </a:r>
            <a:r>
              <a:rPr lang="fr-FR" sz="1400">
                <a:solidFill>
                  <a:schemeClr val="bg1"/>
                </a:solidFill>
              </a:rPr>
              <a:t>       Oh, comme ci, comme ça! Enfin… Qu’est-ce que vous désirez aujourd’hui?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333375" y="2662238"/>
            <a:ext cx="85486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FFCC00"/>
                </a:solidFill>
              </a:rPr>
              <a:t>   </a:t>
            </a:r>
            <a:r>
              <a:rPr lang="fr-FR" sz="1400" b="1">
                <a:solidFill>
                  <a:srgbClr val="FFCC00"/>
                </a:solidFill>
              </a:rPr>
              <a:t>Mme Brun:</a:t>
            </a:r>
            <a:r>
              <a:rPr lang="fr-FR" sz="1400" b="1">
                <a:solidFill>
                  <a:schemeClr val="bg1"/>
                </a:solidFill>
              </a:rPr>
              <a:t>       </a:t>
            </a:r>
            <a:r>
              <a:rPr lang="fr-FR" sz="1400">
                <a:solidFill>
                  <a:schemeClr val="bg1"/>
                </a:solidFill>
              </a:rPr>
              <a:t>Je voudrais des haricots verts et des carottes. C’est combien, les haricots verts?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1560" name="Text Box 8"/>
          <p:cNvSpPr txBox="1">
            <a:spLocks noChangeArrowheads="1"/>
          </p:cNvSpPr>
          <p:nvPr/>
        </p:nvSpPr>
        <p:spPr bwMode="auto">
          <a:xfrm>
            <a:off x="514350" y="3005138"/>
            <a:ext cx="6248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       </a:t>
            </a:r>
            <a:r>
              <a:rPr lang="fr-FR" sz="1400">
                <a:solidFill>
                  <a:schemeClr val="bg1"/>
                </a:solidFill>
              </a:rPr>
              <a:t>Quatre euros le kilo. Et ils sont bons!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1561" name="Text Box 9"/>
          <p:cNvSpPr txBox="1">
            <a:spLocks noChangeArrowheads="1"/>
          </p:cNvSpPr>
          <p:nvPr/>
        </p:nvSpPr>
        <p:spPr bwMode="auto">
          <a:xfrm>
            <a:off x="347663" y="3357563"/>
            <a:ext cx="8320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   </a:t>
            </a:r>
            <a:r>
              <a:rPr lang="fr-FR" sz="1400" b="1">
                <a:solidFill>
                  <a:srgbClr val="FFCC00"/>
                </a:solidFill>
              </a:rPr>
              <a:t>Mme Brun:</a:t>
            </a:r>
            <a:r>
              <a:rPr lang="fr-FR" sz="1400" b="1">
                <a:solidFill>
                  <a:schemeClr val="bg1"/>
                </a:solidFill>
              </a:rPr>
              <a:t>       </a:t>
            </a:r>
            <a:r>
              <a:rPr lang="fr-FR" sz="1400">
                <a:solidFill>
                  <a:schemeClr val="bg1"/>
                </a:solidFill>
              </a:rPr>
              <a:t>Alors, un kilo, s’il vous plaît, et une livre de carottes.</a:t>
            </a:r>
            <a:r>
              <a:rPr lang="en-US" sz="140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151562" name="Text Box 10"/>
          <p:cNvSpPr txBox="1">
            <a:spLocks noChangeArrowheads="1"/>
          </p:cNvSpPr>
          <p:nvPr/>
        </p:nvSpPr>
        <p:spPr bwMode="auto">
          <a:xfrm>
            <a:off x="514350" y="3695700"/>
            <a:ext cx="72723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       </a:t>
            </a:r>
            <a:r>
              <a:rPr lang="fr-FR" sz="1400">
                <a:solidFill>
                  <a:schemeClr val="bg1"/>
                </a:solidFill>
              </a:rPr>
              <a:t>Et avec ça, madame?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1563" name="Text Box 11"/>
          <p:cNvSpPr txBox="1">
            <a:spLocks noChangeArrowheads="1"/>
          </p:cNvSpPr>
          <p:nvPr/>
        </p:nvSpPr>
        <p:spPr bwMode="auto">
          <a:xfrm>
            <a:off x="352425" y="4029075"/>
            <a:ext cx="6958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   </a:t>
            </a:r>
            <a:r>
              <a:rPr lang="fr-FR" sz="1400" b="1">
                <a:solidFill>
                  <a:srgbClr val="FFCC00"/>
                </a:solidFill>
              </a:rPr>
              <a:t>Mme Brun:</a:t>
            </a:r>
            <a:r>
              <a:rPr lang="fr-FR" sz="1400" b="1">
                <a:solidFill>
                  <a:schemeClr val="bg1"/>
                </a:solidFill>
              </a:rPr>
              <a:t>       </a:t>
            </a:r>
            <a:r>
              <a:rPr lang="fr-FR" sz="1400">
                <a:solidFill>
                  <a:schemeClr val="bg1"/>
                </a:solidFill>
              </a:rPr>
              <a:t>C’est tout, merci. Ça fait combien?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685800" y="1066800"/>
            <a:ext cx="2024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Au marché</a:t>
            </a:r>
          </a:p>
        </p:txBody>
      </p:sp>
      <p:sp>
        <p:nvSpPr>
          <p:cNvPr id="151565" name="Text Box 13"/>
          <p:cNvSpPr txBox="1">
            <a:spLocks noChangeArrowheads="1"/>
          </p:cNvSpPr>
          <p:nvPr/>
        </p:nvSpPr>
        <p:spPr bwMode="auto">
          <a:xfrm>
            <a:off x="523875" y="4371975"/>
            <a:ext cx="5676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       </a:t>
            </a:r>
            <a:r>
              <a:rPr lang="fr-FR" sz="1400">
                <a:solidFill>
                  <a:schemeClr val="bg1"/>
                </a:solidFill>
              </a:rPr>
              <a:t>Alors, un kilo de haricots verts, une livre de carottes…  </a:t>
            </a:r>
          </a:p>
          <a:p>
            <a:r>
              <a:rPr lang="fr-FR" sz="1400">
                <a:solidFill>
                  <a:schemeClr val="bg1"/>
                </a:solidFill>
              </a:rPr>
              <a:t>                         Ça fait quatre euros cinquante.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1566" name="Text Box 14"/>
          <p:cNvSpPr txBox="1">
            <a:spLocks noChangeArrowheads="1"/>
          </p:cNvSpPr>
          <p:nvPr/>
        </p:nvSpPr>
        <p:spPr bwMode="auto">
          <a:xfrm>
            <a:off x="495300" y="4924425"/>
            <a:ext cx="75009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400" b="1">
                <a:solidFill>
                  <a:srgbClr val="FFCC00"/>
                </a:solidFill>
              </a:rPr>
              <a:t>Mme Brun:</a:t>
            </a:r>
            <a:r>
              <a:rPr lang="fr-FR" sz="1400" b="1">
                <a:solidFill>
                  <a:schemeClr val="bg1"/>
                </a:solidFill>
              </a:rPr>
              <a:t>       </a:t>
            </a:r>
            <a:r>
              <a:rPr lang="fr-FR" sz="1400">
                <a:solidFill>
                  <a:schemeClr val="bg1"/>
                </a:solidFill>
              </a:rPr>
              <a:t>Voilà, monsieur.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1567" name="Rectangle 15"/>
          <p:cNvSpPr>
            <a:spLocks noChangeArrowheads="1"/>
          </p:cNvSpPr>
          <p:nvPr/>
        </p:nvSpPr>
        <p:spPr bwMode="auto">
          <a:xfrm>
            <a:off x="514350" y="5272088"/>
            <a:ext cx="4457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1400" b="1">
                <a:solidFill>
                  <a:schemeClr val="bg1"/>
                </a:solidFill>
              </a:rPr>
              <a:t>Marchand:       </a:t>
            </a:r>
            <a:r>
              <a:rPr lang="fr-FR" sz="1400">
                <a:solidFill>
                  <a:schemeClr val="bg1"/>
                </a:solidFill>
              </a:rPr>
              <a:t>Merci, madame. </a:t>
            </a:r>
            <a:r>
              <a:rPr lang="en-US" sz="1400">
                <a:solidFill>
                  <a:schemeClr val="bg1"/>
                </a:solidFill>
              </a:rPr>
              <a:t>Et à samedi prochain.</a:t>
            </a:r>
          </a:p>
        </p:txBody>
      </p:sp>
      <p:pic>
        <p:nvPicPr>
          <p:cNvPr id="151568" name="Picture 16" descr="audio-small">
            <a:hlinkClick r:id="" action="ppaction://noaction">
              <a:snd r:embed="rId4" name="Con_Pg204_02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0975" y="1979613"/>
            <a:ext cx="228600" cy="215900"/>
          </a:xfrm>
          <a:prstGeom prst="rect">
            <a:avLst/>
          </a:prstGeom>
          <a:noFill/>
        </p:spPr>
      </p:pic>
      <p:pic>
        <p:nvPicPr>
          <p:cNvPr id="151569" name="Picture 17" descr="audio-small">
            <a:hlinkClick r:id="" action="ppaction://noaction">
              <a:snd r:embed="rId5" name="Con_Pg204_03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2888" y="2332038"/>
            <a:ext cx="228600" cy="215900"/>
          </a:xfrm>
          <a:prstGeom prst="rect">
            <a:avLst/>
          </a:prstGeom>
          <a:noFill/>
        </p:spPr>
      </p:pic>
      <p:pic>
        <p:nvPicPr>
          <p:cNvPr id="151570" name="Picture 18" descr="audio-small">
            <a:hlinkClick r:id="" action="ppaction://noaction">
              <a:snd r:embed="rId6" name="Con_Pg204_04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6263" y="2698750"/>
            <a:ext cx="228600" cy="215900"/>
          </a:xfrm>
          <a:prstGeom prst="rect">
            <a:avLst/>
          </a:prstGeom>
          <a:noFill/>
        </p:spPr>
      </p:pic>
      <p:pic>
        <p:nvPicPr>
          <p:cNvPr id="151571" name="Picture 19" descr="audio-small">
            <a:hlinkClick r:id="" action="ppaction://noaction">
              <a:snd r:embed="rId7" name="Con_Pg204_05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036888"/>
            <a:ext cx="228600" cy="215900"/>
          </a:xfrm>
          <a:prstGeom prst="rect">
            <a:avLst/>
          </a:prstGeom>
          <a:noFill/>
        </p:spPr>
      </p:pic>
      <p:pic>
        <p:nvPicPr>
          <p:cNvPr id="151572" name="Picture 20" descr="audio-small">
            <a:hlinkClick r:id="" action="ppaction://noaction">
              <a:snd r:embed="rId8" name="Con_Pg204_06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1700" y="3386138"/>
            <a:ext cx="228600" cy="215900"/>
          </a:xfrm>
          <a:prstGeom prst="rect">
            <a:avLst/>
          </a:prstGeom>
          <a:noFill/>
        </p:spPr>
      </p:pic>
      <p:pic>
        <p:nvPicPr>
          <p:cNvPr id="151573" name="Picture 21" descr="audio-small">
            <a:hlinkClick r:id="" action="ppaction://noaction">
              <a:snd r:embed="rId9" name="Con_Pg204_07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4263" y="3724275"/>
            <a:ext cx="228600" cy="215900"/>
          </a:xfrm>
          <a:prstGeom prst="rect">
            <a:avLst/>
          </a:prstGeom>
          <a:noFill/>
        </p:spPr>
      </p:pic>
      <p:pic>
        <p:nvPicPr>
          <p:cNvPr id="151574" name="Picture 22" descr="audio-small">
            <a:hlinkClick r:id="" action="ppaction://noaction">
              <a:snd r:embed="rId10" name="Con_Pg204_08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9150" y="4065588"/>
            <a:ext cx="228600" cy="215900"/>
          </a:xfrm>
          <a:prstGeom prst="rect">
            <a:avLst/>
          </a:prstGeom>
          <a:noFill/>
        </p:spPr>
      </p:pic>
      <p:pic>
        <p:nvPicPr>
          <p:cNvPr id="151575" name="Picture 23" descr="audio-small">
            <a:hlinkClick r:id="" action="ppaction://noaction">
              <a:snd r:embed="rId11" name="Con_Pg204_09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9113" y="4625975"/>
            <a:ext cx="228600" cy="215900"/>
          </a:xfrm>
          <a:prstGeom prst="rect">
            <a:avLst/>
          </a:prstGeom>
          <a:noFill/>
        </p:spPr>
      </p:pic>
      <p:pic>
        <p:nvPicPr>
          <p:cNvPr id="151576" name="Picture 24" descr="audio-small">
            <a:hlinkClick r:id="" action="ppaction://noaction">
              <a:snd r:embed="rId12" name="Con_Pg204_10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5163" y="4956175"/>
            <a:ext cx="228600" cy="215900"/>
          </a:xfrm>
          <a:prstGeom prst="rect">
            <a:avLst/>
          </a:prstGeom>
          <a:noFill/>
        </p:spPr>
      </p:pic>
      <p:pic>
        <p:nvPicPr>
          <p:cNvPr id="151577" name="Picture 25" descr="audio-small">
            <a:hlinkClick r:id="" action="ppaction://noaction">
              <a:snd r:embed="rId13" name="Con_Pg204_11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3950" y="5299075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5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15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15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5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15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15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4" dur="500"/>
                                        <p:tgtEl>
                                          <p:spTgt spid="15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3" dur="500"/>
                                        <p:tgtEl>
                                          <p:spTgt spid="151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2" dur="500"/>
                                        <p:tgtEl>
                                          <p:spTgt spid="15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1" dur="500"/>
                                        <p:tgtEl>
                                          <p:spTgt spid="15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/>
      <p:bldP spid="151556" grpId="0"/>
      <p:bldP spid="151558" grpId="0"/>
      <p:bldP spid="151559" grpId="0"/>
      <p:bldP spid="151560" grpId="0"/>
      <p:bldP spid="151561" grpId="0"/>
      <p:bldP spid="151562" grpId="0"/>
      <p:bldP spid="151563" grpId="0"/>
      <p:bldP spid="151565" grpId="0"/>
      <p:bldP spid="151566" grpId="0"/>
      <p:bldP spid="15156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ext Box 2"/>
          <p:cNvSpPr txBox="1">
            <a:spLocks noChangeArrowheads="1"/>
          </p:cNvSpPr>
          <p:nvPr/>
        </p:nvSpPr>
        <p:spPr bwMode="auto">
          <a:xfrm>
            <a:off x="685800" y="1752600"/>
            <a:ext cx="754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1. </a:t>
            </a:r>
            <a:r>
              <a:rPr lang="fr-FR" sz="2800">
                <a:solidFill>
                  <a:schemeClr val="bg1"/>
                </a:solidFill>
              </a:rPr>
              <a:t>Mme Brun fait ses courses? 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1066800" y="2409825"/>
            <a:ext cx="693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Answer: Oui, elle fait ses courses.</a:t>
            </a:r>
            <a:endParaRPr lang="en-US" sz="2800">
              <a:solidFill>
                <a:srgbClr val="FFCC00"/>
              </a:solidFill>
              <a:cs typeface="Times New Roman" pitchFamily="18" charset="0"/>
            </a:endParaRPr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685800" y="3287713"/>
            <a:ext cx="7848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2</a:t>
            </a:r>
            <a:r>
              <a:rPr lang="en-US" sz="2800">
                <a:solidFill>
                  <a:schemeClr val="bg1"/>
                </a:solidFill>
              </a:rPr>
              <a:t>. </a:t>
            </a:r>
            <a:r>
              <a:rPr lang="fr-FR" sz="2800">
                <a:solidFill>
                  <a:schemeClr val="bg1"/>
                </a:solidFill>
              </a:rPr>
              <a:t>Le marchand va bien?</a:t>
            </a:r>
            <a:r>
              <a:rPr lang="en-US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2581" name="Text Box 5"/>
          <p:cNvSpPr txBox="1">
            <a:spLocks noChangeArrowheads="1"/>
          </p:cNvSpPr>
          <p:nvPr/>
        </p:nvSpPr>
        <p:spPr bwMode="auto">
          <a:xfrm>
            <a:off x="1054100" y="3930650"/>
            <a:ext cx="64135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Answer: Non, il va assez bien. </a:t>
            </a:r>
          </a:p>
          <a:p>
            <a:r>
              <a:rPr lang="en-US" sz="2800">
                <a:solidFill>
                  <a:srgbClr val="FFCC00"/>
                </a:solidFill>
              </a:rPr>
              <a:t>              (Non, comme ci, comme </a:t>
            </a:r>
            <a:r>
              <a:rPr lang="en-US" sz="2800">
                <a:solidFill>
                  <a:srgbClr val="FFCC00"/>
                </a:solidFill>
                <a:cs typeface="Arial" charset="0"/>
              </a:rPr>
              <a:t>ç</a:t>
            </a:r>
            <a:r>
              <a:rPr lang="en-US" sz="2800">
                <a:solidFill>
                  <a:srgbClr val="FFCC00"/>
                </a:solidFill>
              </a:rPr>
              <a:t>a.)</a:t>
            </a:r>
            <a:endParaRPr lang="en-US" sz="2800">
              <a:solidFill>
                <a:srgbClr val="FFCC00"/>
              </a:solidFill>
              <a:cs typeface="Times New Roman" pitchFamily="18" charset="0"/>
            </a:endParaRP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1828800" y="487363"/>
            <a:ext cx="2776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Conversation</a:t>
            </a:r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685800" y="10810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Times New Roman" pitchFamily="18" charset="0"/>
              </a:rPr>
              <a:t>Vous avez compris?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  <p:bldP spid="152579" grpId="0"/>
      <p:bldP spid="152580" grpId="0"/>
      <p:bldP spid="15258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4" name="Text Box 4"/>
          <p:cNvSpPr txBox="1">
            <a:spLocks noChangeArrowheads="1"/>
          </p:cNvSpPr>
          <p:nvPr/>
        </p:nvSpPr>
        <p:spPr bwMode="auto">
          <a:xfrm>
            <a:off x="609600" y="4129088"/>
            <a:ext cx="7848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4. </a:t>
            </a:r>
            <a:r>
              <a:rPr lang="fr-FR" sz="2800">
                <a:solidFill>
                  <a:schemeClr val="bg1"/>
                </a:solidFill>
              </a:rPr>
              <a:t>Elle parle au marchand de légumes? 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1828800" y="487363"/>
            <a:ext cx="2776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Conversation</a:t>
            </a:r>
          </a:p>
        </p:txBody>
      </p:sp>
      <p:sp>
        <p:nvSpPr>
          <p:cNvPr id="153607" name="Text Box 7"/>
          <p:cNvSpPr txBox="1">
            <a:spLocks noChangeArrowheads="1"/>
          </p:cNvSpPr>
          <p:nvPr/>
        </p:nvSpPr>
        <p:spPr bwMode="auto">
          <a:xfrm>
            <a:off x="685800" y="10810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Times New Roman" pitchFamily="18" charset="0"/>
              </a:rPr>
              <a:t>Vous avez compris?</a:t>
            </a:r>
          </a:p>
        </p:txBody>
      </p:sp>
      <p:sp>
        <p:nvSpPr>
          <p:cNvPr id="153609" name="Text Box 9"/>
          <p:cNvSpPr txBox="1">
            <a:spLocks noChangeArrowheads="1"/>
          </p:cNvSpPr>
          <p:nvPr/>
        </p:nvSpPr>
        <p:spPr bwMode="auto">
          <a:xfrm>
            <a:off x="1066800" y="4752975"/>
            <a:ext cx="6934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Answer: Oui, elle parle au marchand de </a:t>
            </a:r>
          </a:p>
          <a:p>
            <a:r>
              <a:rPr lang="en-US" sz="2800">
                <a:solidFill>
                  <a:srgbClr val="FFCC00"/>
                </a:solidFill>
              </a:rPr>
              <a:t>              l</a:t>
            </a:r>
            <a:r>
              <a:rPr lang="en-US" sz="2800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sz="2800">
                <a:solidFill>
                  <a:srgbClr val="FFCC00"/>
                </a:solidFill>
              </a:rPr>
              <a:t>gumes.</a:t>
            </a:r>
            <a:endParaRPr lang="en-US" sz="2800">
              <a:solidFill>
                <a:srgbClr val="FFCC00"/>
              </a:solidFill>
              <a:cs typeface="Times New Roman" pitchFamily="18" charset="0"/>
            </a:endParaRPr>
          </a:p>
        </p:txBody>
      </p:sp>
      <p:sp>
        <p:nvSpPr>
          <p:cNvPr id="153610" name="Text Box 10"/>
          <p:cNvSpPr txBox="1">
            <a:spLocks noChangeArrowheads="1"/>
          </p:cNvSpPr>
          <p:nvPr/>
        </p:nvSpPr>
        <p:spPr bwMode="auto">
          <a:xfrm>
            <a:off x="685800" y="1766888"/>
            <a:ext cx="7848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3. </a:t>
            </a:r>
            <a:r>
              <a:rPr lang="fr-FR" sz="2800">
                <a:solidFill>
                  <a:schemeClr val="bg1"/>
                </a:solidFill>
              </a:rPr>
              <a:t>Mme Brun fait ses courses au supermarché? 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53611" name="Text Box 11"/>
          <p:cNvSpPr txBox="1">
            <a:spLocks noChangeArrowheads="1"/>
          </p:cNvSpPr>
          <p:nvPr/>
        </p:nvSpPr>
        <p:spPr bwMode="auto">
          <a:xfrm>
            <a:off x="1066800" y="2428875"/>
            <a:ext cx="69342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Answer: Non, elle ne fait pas ses courses </a:t>
            </a:r>
          </a:p>
          <a:p>
            <a:r>
              <a:rPr lang="en-US" sz="2800">
                <a:solidFill>
                  <a:srgbClr val="FFCC00"/>
                </a:solidFill>
              </a:rPr>
              <a:t>              au supermarch</a:t>
            </a:r>
            <a:r>
              <a:rPr lang="en-US" sz="2800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sz="2800">
                <a:solidFill>
                  <a:srgbClr val="FFCC00"/>
                </a:solidFill>
              </a:rPr>
              <a:t>.  Elle fait ses </a:t>
            </a:r>
          </a:p>
          <a:p>
            <a:r>
              <a:rPr lang="en-US" sz="2800">
                <a:solidFill>
                  <a:srgbClr val="FFCC00"/>
                </a:solidFill>
              </a:rPr>
              <a:t>              courses au march</a:t>
            </a:r>
            <a:r>
              <a:rPr lang="en-US" sz="2800">
                <a:solidFill>
                  <a:srgbClr val="FFCC00"/>
                </a:solidFill>
                <a:cs typeface="Arial" charset="0"/>
              </a:rPr>
              <a:t>é</a:t>
            </a:r>
            <a:r>
              <a:rPr lang="en-US" sz="2800">
                <a:solidFill>
                  <a:srgbClr val="FFCC00"/>
                </a:solidFill>
              </a:rPr>
              <a:t>.</a:t>
            </a:r>
            <a:endParaRPr lang="en-US" sz="2800">
              <a:solidFill>
                <a:srgbClr val="FFCC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4" grpId="0"/>
      <p:bldP spid="153609" grpId="0"/>
      <p:bldP spid="153610" grpId="0"/>
      <p:bldP spid="1536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8" name="Text Box 4"/>
          <p:cNvSpPr txBox="1">
            <a:spLocks noChangeArrowheads="1"/>
          </p:cNvSpPr>
          <p:nvPr/>
        </p:nvSpPr>
        <p:spPr bwMode="auto">
          <a:xfrm>
            <a:off x="685800" y="3671888"/>
            <a:ext cx="7848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6. </a:t>
            </a:r>
            <a:r>
              <a:rPr lang="fr-FR" sz="2800">
                <a:solidFill>
                  <a:schemeClr val="bg1"/>
                </a:solidFill>
              </a:rPr>
              <a:t>Elle veut des haricots verts?</a:t>
            </a:r>
            <a:r>
              <a:rPr lang="en-US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1071563" y="2381250"/>
            <a:ext cx="73104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Answer: Elle veut acheter un kilo de haricots </a:t>
            </a:r>
          </a:p>
          <a:p>
            <a:r>
              <a:rPr lang="en-US" sz="2800">
                <a:solidFill>
                  <a:srgbClr val="FFCC00"/>
                </a:solidFill>
              </a:rPr>
              <a:t>              verts et une livre de carottes.</a:t>
            </a:r>
            <a:endParaRPr lang="en-US" sz="2800">
              <a:solidFill>
                <a:srgbClr val="FFCC00"/>
              </a:solidFill>
              <a:cs typeface="Times New Roman" pitchFamily="18" charset="0"/>
            </a:endParaRPr>
          </a:p>
        </p:txBody>
      </p:sp>
      <p:sp>
        <p:nvSpPr>
          <p:cNvPr id="154630" name="Text Box 6"/>
          <p:cNvSpPr txBox="1">
            <a:spLocks noChangeArrowheads="1"/>
          </p:cNvSpPr>
          <p:nvPr/>
        </p:nvSpPr>
        <p:spPr bwMode="auto">
          <a:xfrm>
            <a:off x="1828800" y="487363"/>
            <a:ext cx="2776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Conversation</a:t>
            </a:r>
          </a:p>
        </p:txBody>
      </p:sp>
      <p:sp>
        <p:nvSpPr>
          <p:cNvPr id="154631" name="Text Box 7"/>
          <p:cNvSpPr txBox="1">
            <a:spLocks noChangeArrowheads="1"/>
          </p:cNvSpPr>
          <p:nvPr/>
        </p:nvSpPr>
        <p:spPr bwMode="auto">
          <a:xfrm>
            <a:off x="685800" y="10810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Times New Roman" pitchFamily="18" charset="0"/>
              </a:rPr>
              <a:t>Vous avez compris?</a:t>
            </a:r>
          </a:p>
        </p:txBody>
      </p:sp>
      <p:sp>
        <p:nvSpPr>
          <p:cNvPr id="154633" name="Text Box 9"/>
          <p:cNvSpPr txBox="1">
            <a:spLocks noChangeArrowheads="1"/>
          </p:cNvSpPr>
          <p:nvPr/>
        </p:nvSpPr>
        <p:spPr bwMode="auto">
          <a:xfrm>
            <a:off x="1054100" y="4343400"/>
            <a:ext cx="6718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Answer: Oui, elle veut des haricots verts.</a:t>
            </a:r>
            <a:endParaRPr lang="en-US" sz="2800">
              <a:solidFill>
                <a:srgbClr val="FFCC00"/>
              </a:solidFill>
              <a:cs typeface="Times New Roman" pitchFamily="18" charset="0"/>
            </a:endParaRPr>
          </a:p>
        </p:txBody>
      </p:sp>
      <p:sp>
        <p:nvSpPr>
          <p:cNvPr id="154634" name="Text Box 10"/>
          <p:cNvSpPr txBox="1">
            <a:spLocks noChangeArrowheads="1"/>
          </p:cNvSpPr>
          <p:nvPr/>
        </p:nvSpPr>
        <p:spPr bwMode="auto">
          <a:xfrm>
            <a:off x="685800" y="1771650"/>
            <a:ext cx="754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5. </a:t>
            </a:r>
            <a:r>
              <a:rPr lang="fr-FR" sz="2800">
                <a:solidFill>
                  <a:schemeClr val="bg1"/>
                </a:solidFill>
              </a:rPr>
              <a:t>Qu’est-ce qu’elle veut acheter?</a:t>
            </a:r>
            <a:r>
              <a:rPr lang="en-US" sz="280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8" grpId="0"/>
      <p:bldP spid="154629" grpId="0"/>
      <p:bldP spid="154633" grpId="0"/>
      <p:bldP spid="15463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1828800" y="487363"/>
            <a:ext cx="2776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Conversation</a:t>
            </a: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685800" y="10810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Times New Roman" pitchFamily="18" charset="0"/>
              </a:rPr>
              <a:t>Vous avez compris?</a:t>
            </a:r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685800" y="1828800"/>
            <a:ext cx="6781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7. </a:t>
            </a:r>
            <a:r>
              <a:rPr lang="fr-FR" sz="2800">
                <a:solidFill>
                  <a:schemeClr val="bg1"/>
                </a:solidFill>
              </a:rPr>
              <a:t>Ça fait combien, les haricots verts et </a:t>
            </a:r>
          </a:p>
          <a:p>
            <a:r>
              <a:rPr lang="fr-FR" sz="2800">
                <a:solidFill>
                  <a:schemeClr val="bg1"/>
                </a:solidFill>
              </a:rPr>
              <a:t>    les carottes?</a:t>
            </a:r>
            <a:r>
              <a:rPr lang="en-US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4871" name="Text Box 7"/>
          <p:cNvSpPr txBox="1">
            <a:spLocks noChangeArrowheads="1"/>
          </p:cNvSpPr>
          <p:nvPr/>
        </p:nvSpPr>
        <p:spPr bwMode="auto">
          <a:xfrm>
            <a:off x="1054100" y="2881313"/>
            <a:ext cx="7099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Answer: </a:t>
            </a:r>
            <a:r>
              <a:rPr lang="en-US" sz="2800">
                <a:solidFill>
                  <a:srgbClr val="FFCC00"/>
                </a:solidFill>
                <a:cs typeface="Arial" charset="0"/>
              </a:rPr>
              <a:t>Ç</a:t>
            </a:r>
            <a:r>
              <a:rPr lang="en-US" sz="2800">
                <a:solidFill>
                  <a:srgbClr val="FFCC00"/>
                </a:solidFill>
              </a:rPr>
              <a:t>a fait quatre euros cinquante.</a:t>
            </a:r>
            <a:endParaRPr lang="en-US" sz="2800">
              <a:solidFill>
                <a:srgbClr val="FFCC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0" grpId="0"/>
      <p:bldP spid="16487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ext Box 2"/>
          <p:cNvSpPr txBox="1">
            <a:spLocks noChangeArrowheads="1"/>
          </p:cNvSpPr>
          <p:nvPr/>
        </p:nvSpPr>
        <p:spPr bwMode="auto">
          <a:xfrm>
            <a:off x="1828800" y="487363"/>
            <a:ext cx="2911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Prononciation</a:t>
            </a:r>
          </a:p>
        </p:txBody>
      </p:sp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685800" y="114300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Les sons </a:t>
            </a:r>
            <a:r>
              <a:rPr lang="fr-FR" sz="2800" b="1">
                <a:solidFill>
                  <a:srgbClr val="FFCC00"/>
                </a:solidFill>
              </a:rPr>
              <a:t>/</a:t>
            </a:r>
            <a:r>
              <a:rPr lang="fr-FR" sz="2800" b="1">
                <a:solidFill>
                  <a:schemeClr val="bg1"/>
                </a:solidFill>
              </a:rPr>
              <a:t>     </a:t>
            </a:r>
            <a:r>
              <a:rPr lang="fr-FR" sz="2800" b="1">
                <a:solidFill>
                  <a:srgbClr val="FFCC00"/>
                </a:solidFill>
              </a:rPr>
              <a:t>/</a:t>
            </a:r>
            <a:r>
              <a:rPr lang="fr-FR" sz="2800" b="1">
                <a:solidFill>
                  <a:schemeClr val="bg1"/>
                </a:solidFill>
              </a:rPr>
              <a:t> </a:t>
            </a:r>
            <a:r>
              <a:rPr lang="fr-FR" sz="2800">
                <a:solidFill>
                  <a:schemeClr val="bg1"/>
                </a:solidFill>
              </a:rPr>
              <a:t>et </a:t>
            </a:r>
            <a:r>
              <a:rPr lang="fr-FR" sz="2800" b="1">
                <a:solidFill>
                  <a:srgbClr val="FFCC00"/>
                </a:solidFill>
              </a:rPr>
              <a:t>/</a:t>
            </a:r>
            <a:r>
              <a:rPr lang="fr-FR" sz="2800" b="1">
                <a:solidFill>
                  <a:schemeClr val="bg1"/>
                </a:solidFill>
              </a:rPr>
              <a:t>     </a:t>
            </a:r>
            <a:r>
              <a:rPr lang="fr-FR" sz="2800" b="1">
                <a:solidFill>
                  <a:srgbClr val="FFCC00"/>
                </a:solidFill>
              </a:rPr>
              <a:t>/</a:t>
            </a:r>
            <a:endParaRPr lang="en-US" sz="2800" b="1">
              <a:solidFill>
                <a:srgbClr val="FFCC00"/>
              </a:solidFill>
            </a:endParaRPr>
          </a:p>
        </p:txBody>
      </p:sp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685800" y="1733550"/>
            <a:ext cx="77724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sz="2600" b="1">
                <a:solidFill>
                  <a:schemeClr val="bg1"/>
                </a:solidFill>
              </a:rPr>
              <a:t>1.</a:t>
            </a:r>
            <a:r>
              <a:rPr lang="en-US" sz="2600">
                <a:solidFill>
                  <a:schemeClr val="bg1"/>
                </a:solidFill>
              </a:rPr>
              <a:t> Listen to the difference in the vowel sounds in </a:t>
            </a:r>
          </a:p>
          <a:p>
            <a:pPr marL="342900" indent="-342900"/>
            <a:r>
              <a:rPr lang="en-US" sz="2600" b="1">
                <a:solidFill>
                  <a:srgbClr val="FFCC00"/>
                </a:solidFill>
              </a:rPr>
              <a:t>    peut </a:t>
            </a:r>
            <a:r>
              <a:rPr lang="en-US" sz="2600">
                <a:solidFill>
                  <a:schemeClr val="bg1"/>
                </a:solidFill>
              </a:rPr>
              <a:t>and </a:t>
            </a:r>
            <a:r>
              <a:rPr lang="en-US" sz="2600" b="1">
                <a:solidFill>
                  <a:srgbClr val="FFCC00"/>
                </a:solidFill>
              </a:rPr>
              <a:t>peuvent</a:t>
            </a:r>
            <a:r>
              <a:rPr lang="en-US" sz="2600" b="1">
                <a:solidFill>
                  <a:schemeClr val="bg1"/>
                </a:solidFill>
              </a:rPr>
              <a:t>. </a:t>
            </a:r>
            <a:r>
              <a:rPr lang="en-US" sz="2600">
                <a:solidFill>
                  <a:schemeClr val="bg1"/>
                </a:solidFill>
              </a:rPr>
              <a:t>The sound </a:t>
            </a:r>
            <a:r>
              <a:rPr lang="en-US" sz="2600" b="1">
                <a:solidFill>
                  <a:srgbClr val="FFCC00"/>
                </a:solidFill>
              </a:rPr>
              <a:t>/    /</a:t>
            </a:r>
            <a:r>
              <a:rPr lang="en-US" sz="2600" b="1">
                <a:solidFill>
                  <a:schemeClr val="bg1"/>
                </a:solidFill>
              </a:rPr>
              <a:t> </a:t>
            </a:r>
            <a:r>
              <a:rPr lang="en-US" sz="2600">
                <a:solidFill>
                  <a:schemeClr val="bg1"/>
                </a:solidFill>
              </a:rPr>
              <a:t>in </a:t>
            </a:r>
            <a:r>
              <a:rPr lang="en-US" sz="2600" b="1">
                <a:solidFill>
                  <a:srgbClr val="FFCC00"/>
                </a:solidFill>
              </a:rPr>
              <a:t>peut</a:t>
            </a:r>
            <a:r>
              <a:rPr lang="en-US" sz="2600" b="1">
                <a:solidFill>
                  <a:schemeClr val="bg1"/>
                </a:solidFill>
              </a:rPr>
              <a:t> </a:t>
            </a:r>
            <a:r>
              <a:rPr lang="en-US" sz="2600">
                <a:solidFill>
                  <a:schemeClr val="bg1"/>
                </a:solidFill>
              </a:rPr>
              <a:t>is a   </a:t>
            </a:r>
          </a:p>
          <a:p>
            <a:pPr marL="342900" indent="-342900"/>
            <a:r>
              <a:rPr lang="en-US" sz="2600">
                <a:solidFill>
                  <a:schemeClr val="bg1"/>
                </a:solidFill>
              </a:rPr>
              <a:t>    closed vowel sound and the sound </a:t>
            </a:r>
            <a:r>
              <a:rPr lang="en-US" sz="2600" b="1">
                <a:solidFill>
                  <a:srgbClr val="FFCC00"/>
                </a:solidFill>
              </a:rPr>
              <a:t>/    /</a:t>
            </a:r>
            <a:r>
              <a:rPr lang="en-US" sz="2600" b="1">
                <a:solidFill>
                  <a:schemeClr val="bg1"/>
                </a:solidFill>
              </a:rPr>
              <a:t> </a:t>
            </a:r>
            <a:r>
              <a:rPr lang="en-US" sz="2600">
                <a:solidFill>
                  <a:schemeClr val="bg1"/>
                </a:solidFill>
              </a:rPr>
              <a:t>in </a:t>
            </a:r>
          </a:p>
          <a:p>
            <a:pPr marL="342900" indent="-342900"/>
            <a:r>
              <a:rPr lang="en-US" sz="2600" b="1">
                <a:solidFill>
                  <a:srgbClr val="FFCC00"/>
                </a:solidFill>
              </a:rPr>
              <a:t>    peuvent</a:t>
            </a:r>
            <a:r>
              <a:rPr lang="en-US" sz="2600">
                <a:solidFill>
                  <a:schemeClr val="bg1"/>
                </a:solidFill>
              </a:rPr>
              <a:t> is an open vowel sound. Repeat the </a:t>
            </a:r>
          </a:p>
          <a:p>
            <a:pPr marL="342900" indent="-342900"/>
            <a:r>
              <a:rPr lang="en-US" sz="2600">
                <a:solidFill>
                  <a:schemeClr val="bg1"/>
                </a:solidFill>
              </a:rPr>
              <a:t>    following words with the sound </a:t>
            </a:r>
            <a:r>
              <a:rPr lang="en-US" sz="2600" b="1">
                <a:solidFill>
                  <a:srgbClr val="FFCC00"/>
                </a:solidFill>
              </a:rPr>
              <a:t>/    /</a:t>
            </a:r>
            <a:r>
              <a:rPr lang="en-US" sz="2600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55685" name="Rectangle 37"/>
          <p:cNvSpPr>
            <a:spLocks noChangeArrowheads="1"/>
          </p:cNvSpPr>
          <p:nvPr/>
        </p:nvSpPr>
        <p:spPr bwMode="auto">
          <a:xfrm>
            <a:off x="938213" y="4281488"/>
            <a:ext cx="1330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il peut </a:t>
            </a:r>
          </a:p>
        </p:txBody>
      </p:sp>
      <p:sp>
        <p:nvSpPr>
          <p:cNvPr id="155686" name="Rectangle 38"/>
          <p:cNvSpPr>
            <a:spLocks noChangeArrowheads="1"/>
          </p:cNvSpPr>
          <p:nvPr/>
        </p:nvSpPr>
        <p:spPr bwMode="auto">
          <a:xfrm>
            <a:off x="2751138" y="4281488"/>
            <a:ext cx="1708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elle veut</a:t>
            </a:r>
            <a:r>
              <a:rPr lang="fr-FR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5687" name="Rectangle 39"/>
          <p:cNvSpPr>
            <a:spLocks noChangeArrowheads="1"/>
          </p:cNvSpPr>
          <p:nvPr/>
        </p:nvSpPr>
        <p:spPr bwMode="auto">
          <a:xfrm>
            <a:off x="4930775" y="4281488"/>
            <a:ext cx="1865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des </a:t>
            </a:r>
            <a:r>
              <a:rPr lang="en-US" sz="2800" b="1">
                <a:solidFill>
                  <a:schemeClr val="bg1"/>
                </a:solidFill>
                <a:cs typeface="Arial" charset="0"/>
              </a:rPr>
              <a:t>œ</a:t>
            </a:r>
            <a:r>
              <a:rPr lang="fr-FR" sz="2800" b="1">
                <a:solidFill>
                  <a:schemeClr val="bg1"/>
                </a:solidFill>
              </a:rPr>
              <a:t>ufs</a:t>
            </a:r>
            <a:r>
              <a:rPr lang="fr-FR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5688" name="Rectangle 40"/>
          <p:cNvSpPr>
            <a:spLocks noChangeArrowheads="1"/>
          </p:cNvSpPr>
          <p:nvPr/>
        </p:nvSpPr>
        <p:spPr bwMode="auto">
          <a:xfrm>
            <a:off x="7267575" y="4281488"/>
            <a:ext cx="1114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deux</a:t>
            </a:r>
            <a:r>
              <a:rPr lang="en-US" sz="28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55689" name="Picture 41" descr="audio-small">
            <a:hlinkClick r:id="" action="ppaction://noaction">
              <a:snd r:embed="rId2" name="Pro_Pg205_01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446588"/>
            <a:ext cx="228600" cy="215900"/>
          </a:xfrm>
          <a:prstGeom prst="rect">
            <a:avLst/>
          </a:prstGeom>
          <a:noFill/>
        </p:spPr>
      </p:pic>
      <p:pic>
        <p:nvPicPr>
          <p:cNvPr id="155690" name="Picture 42" descr="audio-small">
            <a:hlinkClick r:id="" action="ppaction://noaction">
              <a:snd r:embed="rId4" name="Pro_Pg205_02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50" y="4452938"/>
            <a:ext cx="228600" cy="215900"/>
          </a:xfrm>
          <a:prstGeom prst="rect">
            <a:avLst/>
          </a:prstGeom>
          <a:noFill/>
        </p:spPr>
      </p:pic>
      <p:pic>
        <p:nvPicPr>
          <p:cNvPr id="155691" name="Picture 43" descr="audio-small">
            <a:hlinkClick r:id="" action="ppaction://noaction">
              <a:snd r:embed="rId5" name="Pro_Pg205_03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3925" y="4452938"/>
            <a:ext cx="228600" cy="215900"/>
          </a:xfrm>
          <a:prstGeom prst="rect">
            <a:avLst/>
          </a:prstGeom>
          <a:noFill/>
        </p:spPr>
      </p:pic>
      <p:pic>
        <p:nvPicPr>
          <p:cNvPr id="155692" name="Picture 44" descr="audio-small">
            <a:hlinkClick r:id="" action="ppaction://noaction">
              <a:snd r:embed="rId6" name="Pro_Pg205_04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7075" y="4452938"/>
            <a:ext cx="228600" cy="215900"/>
          </a:xfrm>
          <a:prstGeom prst="rect">
            <a:avLst/>
          </a:prstGeom>
          <a:noFill/>
        </p:spPr>
      </p:pic>
      <p:pic>
        <p:nvPicPr>
          <p:cNvPr id="155698" name="Picture 50" descr="oe 2 yellow bol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1675" y="2214563"/>
            <a:ext cx="344488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5704" name="Picture 56" descr="oe 2 yellow bol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24538" y="3411538"/>
            <a:ext cx="331787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5706" name="Picture 58" descr="oe 1 yellow bold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14738" y="1219200"/>
            <a:ext cx="406400" cy="330200"/>
          </a:xfrm>
          <a:noFill/>
          <a:ln>
            <a:miter lim="800000"/>
            <a:headEnd/>
            <a:tailEnd/>
          </a:ln>
        </p:spPr>
      </p:pic>
      <p:pic>
        <p:nvPicPr>
          <p:cNvPr id="155708" name="Picture 60" descr="oe 1 yellow bol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03975" y="2646363"/>
            <a:ext cx="3302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5709" name="Picture 61" descr="oe 2 yellow bold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4113" y="1204913"/>
            <a:ext cx="406400" cy="3429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5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55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55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55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155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55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155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55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85" grpId="0"/>
      <p:bldP spid="155686" grpId="0"/>
      <p:bldP spid="155687" grpId="0"/>
      <p:bldP spid="1556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7" name="Picture 11" descr="FR01-03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25" y="1423988"/>
            <a:ext cx="5257800" cy="3681412"/>
          </a:xfrm>
          <a:noFill/>
          <a:ln>
            <a:miter lim="800000"/>
            <a:headEnd/>
            <a:tailEnd/>
          </a:ln>
        </p:spPr>
      </p:pic>
      <p:sp>
        <p:nvSpPr>
          <p:cNvPr id="96269" name="Text Box 13"/>
          <p:cNvSpPr txBox="1">
            <a:spLocks noChangeArrowheads="1"/>
          </p:cNvSpPr>
          <p:nvPr/>
        </p:nvSpPr>
        <p:spPr bwMode="auto">
          <a:xfrm>
            <a:off x="2171700" y="257175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porc</a:t>
            </a:r>
            <a:endParaRPr lang="en-US" sz="1600" b="1"/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4252913" y="1995488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poulet</a:t>
            </a:r>
            <a:endParaRPr lang="en-US" sz="1600" b="1"/>
          </a:p>
        </p:txBody>
      </p:sp>
      <p:sp>
        <p:nvSpPr>
          <p:cNvPr id="96275" name="Text Box 19"/>
          <p:cNvSpPr txBox="1">
            <a:spLocks noChangeArrowheads="1"/>
          </p:cNvSpPr>
          <p:nvPr/>
        </p:nvSpPr>
        <p:spPr bwMode="auto">
          <a:xfrm>
            <a:off x="3948113" y="343535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bœuf</a:t>
            </a:r>
            <a:endParaRPr lang="en-US" sz="1600" b="1"/>
          </a:p>
        </p:txBody>
      </p:sp>
      <p:sp>
        <p:nvSpPr>
          <p:cNvPr id="96276" name="Text Box 20"/>
          <p:cNvSpPr txBox="1">
            <a:spLocks noChangeArrowheads="1"/>
          </p:cNvSpPr>
          <p:nvPr/>
        </p:nvSpPr>
        <p:spPr bwMode="auto">
          <a:xfrm>
            <a:off x="5672138" y="3852863"/>
            <a:ext cx="15763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>
                <a:cs typeface="Arial" charset="0"/>
              </a:rPr>
              <a:t>de l’agneau</a:t>
            </a:r>
            <a:endParaRPr lang="en-US" sz="1600" b="1"/>
          </a:p>
        </p:txBody>
      </p:sp>
      <p:sp>
        <p:nvSpPr>
          <p:cNvPr id="96277" name="Text Box 21"/>
          <p:cNvSpPr txBox="1">
            <a:spLocks noChangeArrowheads="1"/>
          </p:cNvSpPr>
          <p:nvPr/>
        </p:nvSpPr>
        <p:spPr bwMode="auto">
          <a:xfrm>
            <a:off x="5695950" y="2338388"/>
            <a:ext cx="14668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de la viande</a:t>
            </a:r>
            <a:endParaRPr lang="en-US" sz="1600" b="1"/>
          </a:p>
        </p:txBody>
      </p:sp>
      <p:pic>
        <p:nvPicPr>
          <p:cNvPr id="96289" name="Picture 33" descr="audio-small">
            <a:hlinkClick r:id="" action="ppaction://noaction">
              <a:snd r:embed="rId3" name="1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5925" y="561975"/>
            <a:ext cx="228600" cy="215900"/>
          </a:xfrm>
          <a:prstGeom prst="rect">
            <a:avLst/>
          </a:prstGeom>
          <a:noFill/>
        </p:spPr>
      </p:pic>
      <p:sp>
        <p:nvSpPr>
          <p:cNvPr id="96296" name="Text Box 40"/>
          <p:cNvSpPr txBox="1">
            <a:spLocks noChangeArrowheads="1"/>
          </p:cNvSpPr>
          <p:nvPr/>
        </p:nvSpPr>
        <p:spPr bwMode="auto">
          <a:xfrm>
            <a:off x="1905000" y="4572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boucherie</a:t>
            </a:r>
          </a:p>
        </p:txBody>
      </p:sp>
      <p:pic>
        <p:nvPicPr>
          <p:cNvPr id="96290" name="Picture 34" descr="audio-small">
            <a:hlinkClick r:id="" action="ppaction://noaction">
              <a:snd r:embed="rId5" name="1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2852738"/>
            <a:ext cx="228600" cy="215900"/>
          </a:xfrm>
          <a:prstGeom prst="rect">
            <a:avLst/>
          </a:prstGeom>
          <a:noFill/>
        </p:spPr>
      </p:pic>
      <p:pic>
        <p:nvPicPr>
          <p:cNvPr id="96291" name="Picture 35" descr="audio-small">
            <a:hlinkClick r:id="" action="ppaction://noaction">
              <a:snd r:embed="rId6" name="1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6663" y="3519488"/>
            <a:ext cx="228600" cy="215900"/>
          </a:xfrm>
          <a:prstGeom prst="rect">
            <a:avLst/>
          </a:prstGeom>
          <a:noFill/>
        </p:spPr>
      </p:pic>
      <p:pic>
        <p:nvPicPr>
          <p:cNvPr id="96292" name="Picture 36" descr="audio-small">
            <a:hlinkClick r:id="" action="ppaction://noaction">
              <a:snd r:embed="rId7" name="1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6225" y="2060575"/>
            <a:ext cx="228600" cy="215900"/>
          </a:xfrm>
          <a:prstGeom prst="rect">
            <a:avLst/>
          </a:prstGeom>
          <a:noFill/>
        </p:spPr>
      </p:pic>
      <p:pic>
        <p:nvPicPr>
          <p:cNvPr id="96293" name="Picture 37" descr="audio-small">
            <a:hlinkClick r:id="" action="ppaction://noaction">
              <a:snd r:embed="rId8" name="2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4113" y="2657475"/>
            <a:ext cx="228600" cy="215900"/>
          </a:xfrm>
          <a:prstGeom prst="rect">
            <a:avLst/>
          </a:prstGeom>
          <a:noFill/>
        </p:spPr>
      </p:pic>
      <p:pic>
        <p:nvPicPr>
          <p:cNvPr id="96294" name="Picture 38" descr="audio-small">
            <a:hlinkClick r:id="" action="ppaction://noaction">
              <a:snd r:embed="rId9" name="1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13" y="4146550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6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9" grpId="0"/>
      <p:bldP spid="96274" grpId="0"/>
      <p:bldP spid="96275" grpId="0"/>
      <p:bldP spid="96276" grpId="0"/>
      <p:bldP spid="9627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Text Box 2"/>
          <p:cNvSpPr txBox="1">
            <a:spLocks noChangeArrowheads="1"/>
          </p:cNvSpPr>
          <p:nvPr/>
        </p:nvSpPr>
        <p:spPr bwMode="auto">
          <a:xfrm>
            <a:off x="1828800" y="487363"/>
            <a:ext cx="2911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Prononciation</a:t>
            </a:r>
          </a:p>
        </p:txBody>
      </p:sp>
      <p:sp>
        <p:nvSpPr>
          <p:cNvPr id="156676" name="Text Box 4"/>
          <p:cNvSpPr txBox="1">
            <a:spLocks noChangeArrowheads="1"/>
          </p:cNvSpPr>
          <p:nvPr/>
        </p:nvSpPr>
        <p:spPr bwMode="auto">
          <a:xfrm>
            <a:off x="685800" y="1733550"/>
            <a:ext cx="77724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sz="2600" b="1">
                <a:solidFill>
                  <a:schemeClr val="bg1"/>
                </a:solidFill>
              </a:rPr>
              <a:t>2. </a:t>
            </a:r>
            <a:r>
              <a:rPr lang="en-US" sz="2600">
                <a:solidFill>
                  <a:schemeClr val="bg1"/>
                </a:solidFill>
              </a:rPr>
              <a:t>Repeat the following words with the sound </a:t>
            </a:r>
            <a:r>
              <a:rPr lang="en-US" sz="2600" b="1">
                <a:solidFill>
                  <a:srgbClr val="FFCC00"/>
                </a:solidFill>
              </a:rPr>
              <a:t>/     /</a:t>
            </a:r>
            <a:r>
              <a:rPr lang="en-US" sz="2600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56677" name="Rectangle 5"/>
          <p:cNvSpPr>
            <a:spLocks noChangeArrowheads="1"/>
          </p:cNvSpPr>
          <p:nvPr/>
        </p:nvSpPr>
        <p:spPr bwMode="auto">
          <a:xfrm>
            <a:off x="1120775" y="2819400"/>
            <a:ext cx="2143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ils peuvent</a:t>
            </a:r>
            <a:r>
              <a:rPr lang="fr-FR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678" name="Rectangle 6"/>
          <p:cNvSpPr>
            <a:spLocks noChangeArrowheads="1"/>
          </p:cNvSpPr>
          <p:nvPr/>
        </p:nvSpPr>
        <p:spPr bwMode="auto">
          <a:xfrm>
            <a:off x="3683000" y="2838450"/>
            <a:ext cx="2420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elles veulent</a:t>
            </a:r>
            <a:r>
              <a:rPr lang="fr-FR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679" name="Rectangle 7"/>
          <p:cNvSpPr>
            <a:spLocks noChangeArrowheads="1"/>
          </p:cNvSpPr>
          <p:nvPr/>
        </p:nvSpPr>
        <p:spPr bwMode="auto">
          <a:xfrm>
            <a:off x="6584950" y="2852738"/>
            <a:ext cx="14874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un </a:t>
            </a:r>
            <a:r>
              <a:rPr lang="en-US" sz="2800" b="1">
                <a:solidFill>
                  <a:schemeClr val="bg1"/>
                </a:solidFill>
                <a:cs typeface="Arial" charset="0"/>
              </a:rPr>
              <a:t>œ</a:t>
            </a:r>
            <a:r>
              <a:rPr lang="fr-FR" sz="2800" b="1">
                <a:solidFill>
                  <a:schemeClr val="bg1"/>
                </a:solidFill>
              </a:rPr>
              <a:t>uf</a:t>
            </a:r>
            <a:r>
              <a:rPr lang="en-US" sz="2800">
                <a:solidFill>
                  <a:schemeClr val="bg1"/>
                </a:solidFill>
              </a:rPr>
              <a:t> </a:t>
            </a:r>
            <a:endParaRPr lang="fr-FR" sz="2800">
              <a:solidFill>
                <a:schemeClr val="bg1"/>
              </a:solidFill>
            </a:endParaRPr>
          </a:p>
        </p:txBody>
      </p:sp>
      <p:sp>
        <p:nvSpPr>
          <p:cNvPr id="156680" name="Rectangle 8"/>
          <p:cNvSpPr>
            <a:spLocks noChangeArrowheads="1"/>
          </p:cNvSpPr>
          <p:nvPr/>
        </p:nvSpPr>
        <p:spPr bwMode="auto">
          <a:xfrm>
            <a:off x="1125538" y="3657600"/>
            <a:ext cx="19224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leur s</a:t>
            </a:r>
            <a:r>
              <a:rPr lang="en-US" sz="2800" b="1">
                <a:solidFill>
                  <a:schemeClr val="bg1"/>
                </a:solidFill>
                <a:cs typeface="Arial" charset="0"/>
              </a:rPr>
              <a:t>œ</a:t>
            </a:r>
            <a:r>
              <a:rPr lang="en-US" sz="2800" b="1">
                <a:solidFill>
                  <a:schemeClr val="bg1"/>
                </a:solidFill>
              </a:rPr>
              <a:t>ur</a:t>
            </a:r>
            <a:r>
              <a:rPr lang="en-US" sz="28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56681" name="Picture 9" descr="audio-small">
            <a:hlinkClick r:id="" action="ppaction://noaction">
              <a:snd r:embed="rId2" name="Pro_Pg205_05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563" y="2998788"/>
            <a:ext cx="228600" cy="215900"/>
          </a:xfrm>
          <a:prstGeom prst="rect">
            <a:avLst/>
          </a:prstGeom>
          <a:noFill/>
        </p:spPr>
      </p:pic>
      <p:pic>
        <p:nvPicPr>
          <p:cNvPr id="156682" name="Picture 10" descr="audio-small">
            <a:hlinkClick r:id="" action="ppaction://noaction">
              <a:snd r:embed="rId4" name="Pro_pg205_06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3613" y="3009900"/>
            <a:ext cx="228600" cy="215900"/>
          </a:xfrm>
          <a:prstGeom prst="rect">
            <a:avLst/>
          </a:prstGeom>
          <a:noFill/>
        </p:spPr>
      </p:pic>
      <p:pic>
        <p:nvPicPr>
          <p:cNvPr id="156683" name="Picture 11" descr="audio-small">
            <a:hlinkClick r:id="" action="ppaction://noaction">
              <a:snd r:embed="rId5" name="Pro_Pg205_07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8100" y="3024188"/>
            <a:ext cx="228600" cy="215900"/>
          </a:xfrm>
          <a:prstGeom prst="rect">
            <a:avLst/>
          </a:prstGeom>
          <a:noFill/>
        </p:spPr>
      </p:pic>
      <p:pic>
        <p:nvPicPr>
          <p:cNvPr id="156684" name="Picture 12" descr="audio-small">
            <a:hlinkClick r:id="" action="ppaction://noaction">
              <a:snd r:embed="rId6" name="Pro_Pg205_08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325" y="3829050"/>
            <a:ext cx="228600" cy="215900"/>
          </a:xfrm>
          <a:prstGeom prst="rect">
            <a:avLst/>
          </a:prstGeom>
          <a:noFill/>
        </p:spPr>
      </p:pic>
      <p:sp>
        <p:nvSpPr>
          <p:cNvPr id="156685" name="Rectangle 13"/>
          <p:cNvSpPr>
            <a:spLocks noChangeArrowheads="1"/>
          </p:cNvSpPr>
          <p:nvPr/>
        </p:nvSpPr>
        <p:spPr bwMode="auto">
          <a:xfrm>
            <a:off x="3679825" y="3671888"/>
            <a:ext cx="1825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du beurre</a:t>
            </a:r>
          </a:p>
        </p:txBody>
      </p:sp>
      <p:pic>
        <p:nvPicPr>
          <p:cNvPr id="156686" name="Picture 14" descr="audio-small">
            <a:hlinkClick r:id="" action="ppaction://noaction">
              <a:snd r:embed="rId7" name="Pro_pg205_09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9325" y="3843338"/>
            <a:ext cx="228600" cy="215900"/>
          </a:xfrm>
          <a:prstGeom prst="rect">
            <a:avLst/>
          </a:prstGeom>
          <a:noFill/>
        </p:spPr>
      </p:pic>
      <p:sp>
        <p:nvSpPr>
          <p:cNvPr id="156687" name="Text Box 15"/>
          <p:cNvSpPr txBox="1">
            <a:spLocks noChangeArrowheads="1"/>
          </p:cNvSpPr>
          <p:nvPr/>
        </p:nvSpPr>
        <p:spPr bwMode="auto">
          <a:xfrm>
            <a:off x="685800" y="114300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Les sons</a:t>
            </a:r>
            <a:r>
              <a:rPr lang="fr-FR" sz="2800">
                <a:solidFill>
                  <a:srgbClr val="FFCC00"/>
                </a:solidFill>
              </a:rPr>
              <a:t> </a:t>
            </a:r>
            <a:r>
              <a:rPr lang="fr-FR" sz="2800" b="1">
                <a:solidFill>
                  <a:srgbClr val="FFCC00"/>
                </a:solidFill>
              </a:rPr>
              <a:t>/     / </a:t>
            </a:r>
            <a:r>
              <a:rPr lang="fr-FR" sz="2800">
                <a:solidFill>
                  <a:schemeClr val="bg1"/>
                </a:solidFill>
              </a:rPr>
              <a:t>et</a:t>
            </a:r>
            <a:r>
              <a:rPr lang="fr-FR" sz="2800">
                <a:solidFill>
                  <a:srgbClr val="FFCC00"/>
                </a:solidFill>
              </a:rPr>
              <a:t> </a:t>
            </a:r>
            <a:r>
              <a:rPr lang="fr-FR" sz="2800" b="1">
                <a:solidFill>
                  <a:srgbClr val="FFCC00"/>
                </a:solidFill>
              </a:rPr>
              <a:t>/     /</a:t>
            </a:r>
            <a:endParaRPr lang="en-US" sz="2800" b="1">
              <a:solidFill>
                <a:srgbClr val="FFCC00"/>
              </a:solidFill>
            </a:endParaRPr>
          </a:p>
        </p:txBody>
      </p:sp>
      <p:pic>
        <p:nvPicPr>
          <p:cNvPr id="156688" name="Picture 16" descr="oe 1 yellow bol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14738" y="1219200"/>
            <a:ext cx="4064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6689" name="Picture 17" descr="oe 2 yellow bol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24113" y="1204913"/>
            <a:ext cx="406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6693" name="Picture 21" descr="oe 1 yellow bold"/>
          <p:cNvPicPr>
            <a:picLocks noGrp="1" noChangeAspect="1" noChangeArrowheads="1"/>
          </p:cNvPicPr>
          <p:nvPr>
            <p:ph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8088" y="1792288"/>
            <a:ext cx="381000" cy="309562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5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5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5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15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7" grpId="0"/>
      <p:bldP spid="156678" grpId="0"/>
      <p:bldP spid="156679" grpId="0"/>
      <p:bldP spid="156680" grpId="0"/>
      <p:bldP spid="15668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ext Box 2"/>
          <p:cNvSpPr txBox="1">
            <a:spLocks noChangeArrowheads="1"/>
          </p:cNvSpPr>
          <p:nvPr/>
        </p:nvSpPr>
        <p:spPr bwMode="auto">
          <a:xfrm>
            <a:off x="1828800" y="487363"/>
            <a:ext cx="2911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Prononciation</a:t>
            </a:r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685800" y="1733550"/>
            <a:ext cx="7772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sz="2600" b="1">
                <a:solidFill>
                  <a:schemeClr val="bg1"/>
                </a:solidFill>
              </a:rPr>
              <a:t>3. </a:t>
            </a:r>
            <a:r>
              <a:rPr lang="en-US" sz="2600">
                <a:solidFill>
                  <a:schemeClr val="bg1"/>
                </a:solidFill>
              </a:rPr>
              <a:t>Now repeat the following pairs of words. Be sure to distinguish between the two vowel sounds.</a:t>
            </a:r>
          </a:p>
        </p:txBody>
      </p:sp>
      <p:sp>
        <p:nvSpPr>
          <p:cNvPr id="157701" name="Rectangle 5"/>
          <p:cNvSpPr>
            <a:spLocks noChangeArrowheads="1"/>
          </p:cNvSpPr>
          <p:nvPr/>
        </p:nvSpPr>
        <p:spPr bwMode="auto">
          <a:xfrm>
            <a:off x="1395413" y="2909888"/>
            <a:ext cx="3387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il peut / ils peuvent</a:t>
            </a:r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1400175" y="3748088"/>
            <a:ext cx="40433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elle veut / elles veulent</a:t>
            </a:r>
            <a:endParaRPr lang="en-US" sz="2800" b="1">
              <a:solidFill>
                <a:schemeClr val="bg1"/>
              </a:solidFill>
            </a:endParaRPr>
          </a:p>
        </p:txBody>
      </p:sp>
      <p:pic>
        <p:nvPicPr>
          <p:cNvPr id="157705" name="Picture 9" descr="audio-small">
            <a:hlinkClick r:id="" action="ppaction://noaction">
              <a:snd r:embed="rId2" name="Pro_Pg205_10A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3060700"/>
            <a:ext cx="228600" cy="215900"/>
          </a:xfrm>
          <a:prstGeom prst="rect">
            <a:avLst/>
          </a:prstGeom>
          <a:noFill/>
        </p:spPr>
      </p:pic>
      <p:pic>
        <p:nvPicPr>
          <p:cNvPr id="157708" name="Picture 12" descr="audio-small">
            <a:hlinkClick r:id="" action="ppaction://noaction">
              <a:snd r:embed="rId4" name="Pro_Pg205_10B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3963" y="3919538"/>
            <a:ext cx="228600" cy="215900"/>
          </a:xfrm>
          <a:prstGeom prst="rect">
            <a:avLst/>
          </a:prstGeom>
          <a:noFill/>
        </p:spPr>
      </p:pic>
      <p:sp>
        <p:nvSpPr>
          <p:cNvPr id="157715" name="Text Box 19"/>
          <p:cNvSpPr txBox="1">
            <a:spLocks noChangeArrowheads="1"/>
          </p:cNvSpPr>
          <p:nvPr/>
        </p:nvSpPr>
        <p:spPr bwMode="auto">
          <a:xfrm>
            <a:off x="685800" y="114300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Les sons</a:t>
            </a:r>
            <a:r>
              <a:rPr lang="fr-FR" sz="2800">
                <a:solidFill>
                  <a:srgbClr val="FFCC00"/>
                </a:solidFill>
              </a:rPr>
              <a:t> </a:t>
            </a:r>
            <a:r>
              <a:rPr lang="fr-FR" sz="2800" b="1">
                <a:solidFill>
                  <a:srgbClr val="FFCC00"/>
                </a:solidFill>
              </a:rPr>
              <a:t>/     / </a:t>
            </a:r>
            <a:r>
              <a:rPr lang="fr-FR" sz="2800">
                <a:solidFill>
                  <a:schemeClr val="bg1"/>
                </a:solidFill>
              </a:rPr>
              <a:t>et</a:t>
            </a:r>
            <a:r>
              <a:rPr lang="fr-FR" sz="2800">
                <a:solidFill>
                  <a:srgbClr val="FFCC00"/>
                </a:solidFill>
              </a:rPr>
              <a:t> </a:t>
            </a:r>
            <a:r>
              <a:rPr lang="fr-FR" sz="2800" b="1">
                <a:solidFill>
                  <a:srgbClr val="FFCC00"/>
                </a:solidFill>
              </a:rPr>
              <a:t>/     /</a:t>
            </a:r>
            <a:endParaRPr lang="en-US" sz="2800" b="1">
              <a:solidFill>
                <a:srgbClr val="FFCC00"/>
              </a:solidFill>
            </a:endParaRPr>
          </a:p>
        </p:txBody>
      </p:sp>
      <p:pic>
        <p:nvPicPr>
          <p:cNvPr id="157716" name="Picture 20" descr="oe 1 yellow bol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14738" y="1219200"/>
            <a:ext cx="4064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7717" name="Picture 21" descr="oe 2 yellow bol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4113" y="1204913"/>
            <a:ext cx="406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7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5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57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57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1" grpId="0"/>
      <p:bldP spid="15770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ext Box 2"/>
          <p:cNvSpPr txBox="1">
            <a:spLocks noChangeArrowheads="1"/>
          </p:cNvSpPr>
          <p:nvPr/>
        </p:nvSpPr>
        <p:spPr bwMode="auto">
          <a:xfrm>
            <a:off x="1828800" y="487363"/>
            <a:ext cx="2911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Prononciation</a:t>
            </a: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685800" y="1733550"/>
            <a:ext cx="77724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sz="2600" b="1">
                <a:solidFill>
                  <a:schemeClr val="bg1"/>
                </a:solidFill>
              </a:rPr>
              <a:t>4. </a:t>
            </a:r>
            <a:r>
              <a:rPr lang="en-US" sz="2600">
                <a:solidFill>
                  <a:schemeClr val="bg1"/>
                </a:solidFill>
              </a:rPr>
              <a:t>Now repeat the following sentences.</a:t>
            </a:r>
          </a:p>
        </p:txBody>
      </p:sp>
      <p:sp>
        <p:nvSpPr>
          <p:cNvPr id="158725" name="Rectangle 5"/>
          <p:cNvSpPr>
            <a:spLocks noChangeArrowheads="1"/>
          </p:cNvSpPr>
          <p:nvPr/>
        </p:nvSpPr>
        <p:spPr bwMode="auto">
          <a:xfrm>
            <a:off x="1471613" y="2514600"/>
            <a:ext cx="5691187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600" b="1">
                <a:solidFill>
                  <a:schemeClr val="bg1"/>
                </a:solidFill>
              </a:rPr>
              <a:t>Elle veut faire les courses, mais ils ne veulent pas.</a:t>
            </a:r>
          </a:p>
        </p:txBody>
      </p:sp>
      <p:sp>
        <p:nvSpPr>
          <p:cNvPr id="158726" name="Rectangle 6"/>
          <p:cNvSpPr>
            <a:spLocks noChangeArrowheads="1"/>
          </p:cNvSpPr>
          <p:nvPr/>
        </p:nvSpPr>
        <p:spPr bwMode="auto">
          <a:xfrm>
            <a:off x="1476375" y="3652838"/>
            <a:ext cx="51990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600" b="1">
                <a:solidFill>
                  <a:schemeClr val="bg1"/>
                </a:solidFill>
              </a:rPr>
              <a:t>Elle veut du beurre et des </a:t>
            </a:r>
            <a:r>
              <a:rPr lang="en-US" sz="2600" b="1">
                <a:solidFill>
                  <a:schemeClr val="bg1"/>
                </a:solidFill>
                <a:cs typeface="Arial" charset="0"/>
              </a:rPr>
              <a:t>œ</a:t>
            </a:r>
            <a:r>
              <a:rPr lang="fr-FR" sz="2600" b="1">
                <a:solidFill>
                  <a:schemeClr val="bg1"/>
                </a:solidFill>
              </a:rPr>
              <a:t>ufs.</a:t>
            </a:r>
            <a:endParaRPr lang="en-US" sz="2600" b="1">
              <a:solidFill>
                <a:schemeClr val="bg1"/>
              </a:solidFill>
            </a:endParaRPr>
          </a:p>
        </p:txBody>
      </p:sp>
      <p:pic>
        <p:nvPicPr>
          <p:cNvPr id="158727" name="Picture 7" descr="audio-small">
            <a:hlinkClick r:id="" action="ppaction://noaction">
              <a:snd r:embed="rId2" name="Pro_pg205_14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651125"/>
            <a:ext cx="228600" cy="215900"/>
          </a:xfrm>
          <a:prstGeom prst="rect">
            <a:avLst/>
          </a:prstGeom>
          <a:noFill/>
        </p:spPr>
      </p:pic>
      <p:pic>
        <p:nvPicPr>
          <p:cNvPr id="158728" name="Picture 8" descr="audio-small">
            <a:hlinkClick r:id="" action="ppaction://noaction">
              <a:snd r:embed="rId4" name="Pro_Pg205_15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0163" y="3795713"/>
            <a:ext cx="228600" cy="215900"/>
          </a:xfrm>
          <a:prstGeom prst="rect">
            <a:avLst/>
          </a:prstGeom>
          <a:noFill/>
        </p:spPr>
      </p:pic>
      <p:sp>
        <p:nvSpPr>
          <p:cNvPr id="158729" name="Rectangle 9"/>
          <p:cNvSpPr>
            <a:spLocks noChangeArrowheads="1"/>
          </p:cNvSpPr>
          <p:nvPr/>
        </p:nvSpPr>
        <p:spPr bwMode="auto">
          <a:xfrm>
            <a:off x="1466850" y="4383088"/>
            <a:ext cx="39147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600" b="1">
                <a:solidFill>
                  <a:schemeClr val="bg1"/>
                </a:solidFill>
              </a:rPr>
              <a:t>Leur s</a:t>
            </a:r>
            <a:r>
              <a:rPr lang="en-US" sz="2600" b="1">
                <a:solidFill>
                  <a:schemeClr val="bg1"/>
                </a:solidFill>
                <a:cs typeface="Arial" charset="0"/>
              </a:rPr>
              <a:t>œ</a:t>
            </a:r>
            <a:r>
              <a:rPr lang="fr-FR" sz="2600" b="1">
                <a:solidFill>
                  <a:schemeClr val="bg1"/>
                </a:solidFill>
              </a:rPr>
              <a:t>ur est sérieuse.</a:t>
            </a:r>
            <a:endParaRPr lang="en-US" sz="2600" b="1">
              <a:solidFill>
                <a:schemeClr val="bg1"/>
              </a:solidFill>
            </a:endParaRPr>
          </a:p>
        </p:txBody>
      </p:sp>
      <p:pic>
        <p:nvPicPr>
          <p:cNvPr id="158730" name="Picture 10" descr="audio-small">
            <a:hlinkClick r:id="" action="ppaction://noaction">
              <a:snd r:embed="rId5" name="Pro_Pg205_16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0638" y="4525963"/>
            <a:ext cx="228600" cy="215900"/>
          </a:xfrm>
          <a:prstGeom prst="rect">
            <a:avLst/>
          </a:prstGeom>
          <a:noFill/>
        </p:spPr>
      </p:pic>
      <p:sp>
        <p:nvSpPr>
          <p:cNvPr id="158731" name="Text Box 11"/>
          <p:cNvSpPr txBox="1">
            <a:spLocks noChangeArrowheads="1"/>
          </p:cNvSpPr>
          <p:nvPr/>
        </p:nvSpPr>
        <p:spPr bwMode="auto">
          <a:xfrm>
            <a:off x="685800" y="114300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Les sons</a:t>
            </a:r>
            <a:r>
              <a:rPr lang="fr-FR" sz="2800">
                <a:solidFill>
                  <a:srgbClr val="FFCC00"/>
                </a:solidFill>
              </a:rPr>
              <a:t> </a:t>
            </a:r>
            <a:r>
              <a:rPr lang="fr-FR" sz="2800" b="1">
                <a:solidFill>
                  <a:srgbClr val="FFCC00"/>
                </a:solidFill>
              </a:rPr>
              <a:t>/     / </a:t>
            </a:r>
            <a:r>
              <a:rPr lang="fr-FR" sz="2800">
                <a:solidFill>
                  <a:schemeClr val="bg1"/>
                </a:solidFill>
              </a:rPr>
              <a:t>et </a:t>
            </a:r>
            <a:r>
              <a:rPr lang="fr-FR" sz="2800" b="1">
                <a:solidFill>
                  <a:srgbClr val="FFCC00"/>
                </a:solidFill>
              </a:rPr>
              <a:t>/     /</a:t>
            </a:r>
            <a:endParaRPr lang="en-US" sz="2800" b="1">
              <a:solidFill>
                <a:srgbClr val="FFCC00"/>
              </a:solidFill>
            </a:endParaRPr>
          </a:p>
        </p:txBody>
      </p:sp>
      <p:pic>
        <p:nvPicPr>
          <p:cNvPr id="158732" name="Picture 12" descr="oe 1 yellow bol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14738" y="1219200"/>
            <a:ext cx="4064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733" name="Picture 13" descr="oe 2 yellow bol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4113" y="1204913"/>
            <a:ext cx="406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15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5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5" grpId="0"/>
      <p:bldP spid="158726" grpId="0"/>
      <p:bldP spid="15872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Text Box 2"/>
          <p:cNvSpPr txBox="1">
            <a:spLocks noChangeArrowheads="1"/>
          </p:cNvSpPr>
          <p:nvPr/>
        </p:nvSpPr>
        <p:spPr bwMode="auto">
          <a:xfrm>
            <a:off x="1752600" y="457200"/>
            <a:ext cx="2514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On parle super bien!</a:t>
            </a:r>
          </a:p>
        </p:txBody>
      </p:sp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685800" y="1905000"/>
            <a:ext cx="3657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  <a:cs typeface="Times New Roman" pitchFamily="18" charset="0"/>
              </a:rPr>
              <a:t>Tell all you can about this illustration.</a:t>
            </a:r>
          </a:p>
        </p:txBody>
      </p:sp>
      <p:pic>
        <p:nvPicPr>
          <p:cNvPr id="159750" name="Picture 6" descr="FR01-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609600"/>
            <a:ext cx="4006850" cy="4848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Text Box 2"/>
          <p:cNvSpPr txBox="1">
            <a:spLocks noChangeArrowheads="1"/>
          </p:cNvSpPr>
          <p:nvPr/>
        </p:nvSpPr>
        <p:spPr bwMode="auto">
          <a:xfrm>
            <a:off x="2208213" y="363538"/>
            <a:ext cx="35893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cs typeface="Times New Roman" pitchFamily="18" charset="0"/>
              </a:rPr>
              <a:t>Picture Sequence</a:t>
            </a:r>
          </a:p>
        </p:txBody>
      </p:sp>
      <p:sp>
        <p:nvSpPr>
          <p:cNvPr id="195587" name="Text Box 3"/>
          <p:cNvSpPr txBox="1">
            <a:spLocks noChangeArrowheads="1"/>
          </p:cNvSpPr>
          <p:nvPr/>
        </p:nvSpPr>
        <p:spPr bwMode="auto">
          <a:xfrm>
            <a:off x="685800" y="1219200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FFFF"/>
                </a:solidFill>
                <a:cs typeface="Times New Roman" pitchFamily="18" charset="0"/>
              </a:rPr>
              <a:t>Use pictures from the image bank as cues to tell a story.</a:t>
            </a:r>
          </a:p>
        </p:txBody>
      </p:sp>
      <p:sp>
        <p:nvSpPr>
          <p:cNvPr id="195588" name="Rectangle 4"/>
          <p:cNvSpPr>
            <a:spLocks noChangeArrowheads="1"/>
          </p:cNvSpPr>
          <p:nvPr/>
        </p:nvSpPr>
        <p:spPr bwMode="auto">
          <a:xfrm>
            <a:off x="1066800" y="2286000"/>
            <a:ext cx="2895600" cy="1295400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589" name="Rectangle 5"/>
          <p:cNvSpPr>
            <a:spLocks noChangeArrowheads="1"/>
          </p:cNvSpPr>
          <p:nvPr/>
        </p:nvSpPr>
        <p:spPr bwMode="auto">
          <a:xfrm>
            <a:off x="4724400" y="2286000"/>
            <a:ext cx="2895600" cy="1295400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590" name="Rectangle 6"/>
          <p:cNvSpPr>
            <a:spLocks noChangeArrowheads="1"/>
          </p:cNvSpPr>
          <p:nvPr/>
        </p:nvSpPr>
        <p:spPr bwMode="auto">
          <a:xfrm>
            <a:off x="1066800" y="4114800"/>
            <a:ext cx="2895600" cy="1295400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591" name="Rectangle 7"/>
          <p:cNvSpPr>
            <a:spLocks noChangeArrowheads="1"/>
          </p:cNvSpPr>
          <p:nvPr/>
        </p:nvSpPr>
        <p:spPr bwMode="auto">
          <a:xfrm>
            <a:off x="4724400" y="4114800"/>
            <a:ext cx="2895600" cy="1295400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95592" name="Picture 8" descr="HINT-FRENCH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752600"/>
            <a:ext cx="1104900" cy="342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ext Box 2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60771" name="Text Box 3"/>
          <p:cNvSpPr txBox="1">
            <a:spLocks noChangeArrowheads="1"/>
          </p:cNvSpPr>
          <p:nvPr/>
        </p:nvSpPr>
        <p:spPr bwMode="auto">
          <a:xfrm>
            <a:off x="609600" y="148590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Shopping for food</a:t>
            </a:r>
          </a:p>
        </p:txBody>
      </p:sp>
      <p:sp>
        <p:nvSpPr>
          <p:cNvPr id="160773" name="Text Box 5"/>
          <p:cNvSpPr txBox="1">
            <a:spLocks noChangeArrowheads="1"/>
          </p:cNvSpPr>
          <p:nvPr/>
        </p:nvSpPr>
        <p:spPr bwMode="auto">
          <a:xfrm>
            <a:off x="1008063" y="3829050"/>
            <a:ext cx="2403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pâtisserie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0775" name="Text Box 7"/>
          <p:cNvSpPr txBox="1">
            <a:spLocks noChangeArrowheads="1"/>
          </p:cNvSpPr>
          <p:nvPr/>
        </p:nvSpPr>
        <p:spPr bwMode="auto">
          <a:xfrm>
            <a:off x="1014413" y="3162300"/>
            <a:ext cx="2841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boulangerie</a:t>
            </a:r>
            <a:r>
              <a:rPr lang="en-US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0776" name="Text Box 8"/>
          <p:cNvSpPr txBox="1">
            <a:spLocks noChangeArrowheads="1"/>
          </p:cNvSpPr>
          <p:nvPr/>
        </p:nvSpPr>
        <p:spPr bwMode="auto">
          <a:xfrm>
            <a:off x="1014413" y="2136775"/>
            <a:ext cx="3786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faire les courses </a:t>
            </a:r>
            <a:r>
              <a:rPr lang="en-US" sz="2800" i="1">
                <a:solidFill>
                  <a:schemeClr val="bg1"/>
                </a:solidFill>
              </a:rPr>
              <a:t>(f. pl.)</a:t>
            </a:r>
          </a:p>
        </p:txBody>
      </p:sp>
      <p:sp>
        <p:nvSpPr>
          <p:cNvPr id="160777" name="Text Box 9"/>
          <p:cNvSpPr txBox="1">
            <a:spLocks noChangeArrowheads="1"/>
          </p:cNvSpPr>
          <p:nvPr/>
        </p:nvSpPr>
        <p:spPr bwMode="auto">
          <a:xfrm>
            <a:off x="5119688" y="2143125"/>
            <a:ext cx="2895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to do the grocery   </a:t>
            </a:r>
          </a:p>
          <a:p>
            <a:r>
              <a:rPr lang="en-US" sz="2800" i="1">
                <a:solidFill>
                  <a:schemeClr val="bg1"/>
                </a:solidFill>
              </a:rPr>
              <a:t>   shopping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0778" name="Text Box 10"/>
          <p:cNvSpPr txBox="1">
            <a:spLocks noChangeArrowheads="1"/>
          </p:cNvSpPr>
          <p:nvPr/>
        </p:nvSpPr>
        <p:spPr bwMode="auto">
          <a:xfrm>
            <a:off x="5132388" y="3171825"/>
            <a:ext cx="15509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bakery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0779" name="Text Box 11"/>
          <p:cNvSpPr txBox="1">
            <a:spLocks noChangeArrowheads="1"/>
          </p:cNvSpPr>
          <p:nvPr/>
        </p:nvSpPr>
        <p:spPr bwMode="auto">
          <a:xfrm>
            <a:off x="5119688" y="3824288"/>
            <a:ext cx="35893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bakery, pastry shop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0780" name="Text Box 12"/>
          <p:cNvSpPr txBox="1">
            <a:spLocks noChangeArrowheads="1"/>
          </p:cNvSpPr>
          <p:nvPr/>
        </p:nvSpPr>
        <p:spPr bwMode="auto">
          <a:xfrm>
            <a:off x="1014413" y="4433888"/>
            <a:ext cx="22653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crémerie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0781" name="Text Box 13"/>
          <p:cNvSpPr txBox="1">
            <a:spLocks noChangeArrowheads="1"/>
          </p:cNvSpPr>
          <p:nvPr/>
        </p:nvSpPr>
        <p:spPr bwMode="auto">
          <a:xfrm>
            <a:off x="5119688" y="4433888"/>
            <a:ext cx="21447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dairy store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0782" name="Text Box 14"/>
          <p:cNvSpPr txBox="1">
            <a:spLocks noChangeArrowheads="1"/>
          </p:cNvSpPr>
          <p:nvPr/>
        </p:nvSpPr>
        <p:spPr bwMode="auto">
          <a:xfrm>
            <a:off x="1014413" y="5043488"/>
            <a:ext cx="2444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boucherie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0783" name="Text Box 15"/>
          <p:cNvSpPr txBox="1">
            <a:spLocks noChangeArrowheads="1"/>
          </p:cNvSpPr>
          <p:nvPr/>
        </p:nvSpPr>
        <p:spPr bwMode="auto">
          <a:xfrm>
            <a:off x="5119688" y="5043488"/>
            <a:ext cx="25415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butcher shop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0784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3" grpId="0"/>
      <p:bldP spid="160775" grpId="0"/>
      <p:bldP spid="160776" grpId="0"/>
      <p:bldP spid="160777" grpId="0"/>
      <p:bldP spid="160778" grpId="0"/>
      <p:bldP spid="160779" grpId="0"/>
      <p:bldP spid="160780" grpId="0"/>
      <p:bldP spid="160781" grpId="0"/>
      <p:bldP spid="160782" grpId="0"/>
      <p:bldP spid="16078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Text Box 3"/>
          <p:cNvSpPr txBox="1">
            <a:spLocks noChangeArrowheads="1"/>
          </p:cNvSpPr>
          <p:nvPr/>
        </p:nvSpPr>
        <p:spPr bwMode="auto">
          <a:xfrm>
            <a:off x="609600" y="146685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Shopping for food</a:t>
            </a:r>
          </a:p>
        </p:txBody>
      </p:sp>
      <p:sp>
        <p:nvSpPr>
          <p:cNvPr id="161796" name="Text Box 4"/>
          <p:cNvSpPr txBox="1">
            <a:spLocks noChangeArrowheads="1"/>
          </p:cNvSpPr>
          <p:nvPr/>
        </p:nvSpPr>
        <p:spPr bwMode="auto">
          <a:xfrm>
            <a:off x="1008063" y="3448050"/>
            <a:ext cx="2127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épicerie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1014413" y="2781300"/>
            <a:ext cx="264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charcuterie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1798" name="Text Box 6"/>
          <p:cNvSpPr txBox="1">
            <a:spLocks noChangeArrowheads="1"/>
          </p:cNvSpPr>
          <p:nvPr/>
        </p:nvSpPr>
        <p:spPr bwMode="auto">
          <a:xfrm>
            <a:off x="1014413" y="2117725"/>
            <a:ext cx="29003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poissonnerie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1799" name="Text Box 7"/>
          <p:cNvSpPr txBox="1">
            <a:spLocks noChangeArrowheads="1"/>
          </p:cNvSpPr>
          <p:nvPr/>
        </p:nvSpPr>
        <p:spPr bwMode="auto">
          <a:xfrm>
            <a:off x="5119688" y="2124075"/>
            <a:ext cx="2895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seafood store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1800" name="Text Box 8"/>
          <p:cNvSpPr txBox="1">
            <a:spLocks noChangeArrowheads="1"/>
          </p:cNvSpPr>
          <p:nvPr/>
        </p:nvSpPr>
        <p:spPr bwMode="auto">
          <a:xfrm>
            <a:off x="5132388" y="2790825"/>
            <a:ext cx="29575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pork store (deli)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1801" name="Text Box 9"/>
          <p:cNvSpPr txBox="1">
            <a:spLocks noChangeArrowheads="1"/>
          </p:cNvSpPr>
          <p:nvPr/>
        </p:nvSpPr>
        <p:spPr bwMode="auto">
          <a:xfrm>
            <a:off x="5119688" y="3443288"/>
            <a:ext cx="25606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grocery store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1802" name="Text Box 10"/>
          <p:cNvSpPr txBox="1">
            <a:spLocks noChangeArrowheads="1"/>
          </p:cNvSpPr>
          <p:nvPr/>
        </p:nvSpPr>
        <p:spPr bwMode="auto">
          <a:xfrm>
            <a:off x="1014413" y="4052888"/>
            <a:ext cx="18684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marché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1803" name="Text Box 11"/>
          <p:cNvSpPr txBox="1">
            <a:spLocks noChangeArrowheads="1"/>
          </p:cNvSpPr>
          <p:nvPr/>
        </p:nvSpPr>
        <p:spPr bwMode="auto">
          <a:xfrm>
            <a:off x="5119688" y="4052888"/>
            <a:ext cx="15700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market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1807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61808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6" grpId="0"/>
      <p:bldP spid="161797" grpId="0"/>
      <p:bldP spid="161798" grpId="0"/>
      <p:bldP spid="161799" grpId="0"/>
      <p:bldP spid="161800" grpId="0"/>
      <p:bldP spid="161801" grpId="0"/>
      <p:bldP spid="161802" grpId="0"/>
      <p:bldP spid="16180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Text Box 3"/>
          <p:cNvSpPr txBox="1">
            <a:spLocks noChangeArrowheads="1"/>
          </p:cNvSpPr>
          <p:nvPr/>
        </p:nvSpPr>
        <p:spPr bwMode="auto">
          <a:xfrm>
            <a:off x="666750" y="146685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Shopping for food</a:t>
            </a:r>
          </a:p>
        </p:txBody>
      </p:sp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1008063" y="3448050"/>
            <a:ext cx="12334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sac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1014413" y="2781300"/>
            <a:ext cx="31384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un(e) marchand(e)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2822" name="Text Box 6"/>
          <p:cNvSpPr txBox="1">
            <a:spLocks noChangeArrowheads="1"/>
          </p:cNvSpPr>
          <p:nvPr/>
        </p:nvSpPr>
        <p:spPr bwMode="auto">
          <a:xfrm>
            <a:off x="1014413" y="2117725"/>
            <a:ext cx="27606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supermarché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2823" name="Text Box 7"/>
          <p:cNvSpPr txBox="1">
            <a:spLocks noChangeArrowheads="1"/>
          </p:cNvSpPr>
          <p:nvPr/>
        </p:nvSpPr>
        <p:spPr bwMode="auto">
          <a:xfrm>
            <a:off x="5119688" y="2124075"/>
            <a:ext cx="2895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supermarket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2824" name="Text Box 8"/>
          <p:cNvSpPr txBox="1">
            <a:spLocks noChangeArrowheads="1"/>
          </p:cNvSpPr>
          <p:nvPr/>
        </p:nvSpPr>
        <p:spPr bwMode="auto">
          <a:xfrm>
            <a:off x="5132388" y="2790825"/>
            <a:ext cx="1966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merchant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2825" name="Text Box 9"/>
          <p:cNvSpPr txBox="1">
            <a:spLocks noChangeArrowheads="1"/>
          </p:cNvSpPr>
          <p:nvPr/>
        </p:nvSpPr>
        <p:spPr bwMode="auto">
          <a:xfrm>
            <a:off x="5119688" y="3443288"/>
            <a:ext cx="1076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bag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2826" name="Text Box 10"/>
          <p:cNvSpPr txBox="1">
            <a:spLocks noChangeArrowheads="1"/>
          </p:cNvSpPr>
          <p:nvPr/>
        </p:nvSpPr>
        <p:spPr bwMode="auto">
          <a:xfrm>
            <a:off x="1014413" y="4052888"/>
            <a:ext cx="1790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surgelé(e)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2827" name="Text Box 11"/>
          <p:cNvSpPr txBox="1">
            <a:spLocks noChangeArrowheads="1"/>
          </p:cNvSpPr>
          <p:nvPr/>
        </p:nvSpPr>
        <p:spPr bwMode="auto">
          <a:xfrm>
            <a:off x="5119688" y="4052888"/>
            <a:ext cx="1174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frozen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2829" name="Text Box 13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62830" name="Text Box 14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/>
      <p:bldP spid="162821" grpId="0"/>
      <p:bldP spid="162822" grpId="0"/>
      <p:bldP spid="162823" grpId="0"/>
      <p:bldP spid="162824" grpId="0"/>
      <p:bldP spid="162825" grpId="0"/>
      <p:bldP spid="162826" grpId="0"/>
      <p:bldP spid="16282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3" name="Text Box 3"/>
          <p:cNvSpPr txBox="1">
            <a:spLocks noChangeArrowheads="1"/>
          </p:cNvSpPr>
          <p:nvPr/>
        </p:nvSpPr>
        <p:spPr bwMode="auto">
          <a:xfrm>
            <a:off x="685800" y="149225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1019175" y="2133600"/>
            <a:ext cx="1354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pain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3845" name="Rectangle 5"/>
          <p:cNvSpPr>
            <a:spLocks noChangeArrowheads="1"/>
          </p:cNvSpPr>
          <p:nvPr/>
        </p:nvSpPr>
        <p:spPr bwMode="auto">
          <a:xfrm>
            <a:off x="1019175" y="2773363"/>
            <a:ext cx="27003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pain complet</a:t>
            </a:r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1019175" y="3382963"/>
            <a:ext cx="2105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croissant</a:t>
            </a:r>
          </a:p>
        </p:txBody>
      </p:sp>
      <p:sp>
        <p:nvSpPr>
          <p:cNvPr id="163847" name="Rectangle 7"/>
          <p:cNvSpPr>
            <a:spLocks noChangeArrowheads="1"/>
          </p:cNvSpPr>
          <p:nvPr/>
        </p:nvSpPr>
        <p:spPr bwMode="auto">
          <a:xfrm>
            <a:off x="1019175" y="4006850"/>
            <a:ext cx="2265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baguette</a:t>
            </a:r>
          </a:p>
        </p:txBody>
      </p:sp>
      <p:sp>
        <p:nvSpPr>
          <p:cNvPr id="163848" name="Text Box 8"/>
          <p:cNvSpPr txBox="1">
            <a:spLocks noChangeArrowheads="1"/>
          </p:cNvSpPr>
          <p:nvPr/>
        </p:nvSpPr>
        <p:spPr bwMode="auto">
          <a:xfrm>
            <a:off x="4581525" y="2130425"/>
            <a:ext cx="1096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bread</a:t>
            </a:r>
          </a:p>
        </p:txBody>
      </p:sp>
      <p:sp>
        <p:nvSpPr>
          <p:cNvPr id="163849" name="Text Box 9"/>
          <p:cNvSpPr txBox="1">
            <a:spLocks noChangeArrowheads="1"/>
          </p:cNvSpPr>
          <p:nvPr/>
        </p:nvSpPr>
        <p:spPr bwMode="auto">
          <a:xfrm>
            <a:off x="4576763" y="2759075"/>
            <a:ext cx="3197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whole-wheat bread</a:t>
            </a:r>
          </a:p>
        </p:txBody>
      </p:sp>
      <p:sp>
        <p:nvSpPr>
          <p:cNvPr id="163850" name="Text Box 10"/>
          <p:cNvSpPr txBox="1">
            <a:spLocks noChangeArrowheads="1"/>
          </p:cNvSpPr>
          <p:nvPr/>
        </p:nvSpPr>
        <p:spPr bwMode="auto">
          <a:xfrm>
            <a:off x="4572000" y="3368675"/>
            <a:ext cx="4024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croissant, crescent roll</a:t>
            </a:r>
          </a:p>
        </p:txBody>
      </p:sp>
      <p:sp>
        <p:nvSpPr>
          <p:cNvPr id="163851" name="Text Box 11"/>
          <p:cNvSpPr txBox="1">
            <a:spLocks noChangeArrowheads="1"/>
          </p:cNvSpPr>
          <p:nvPr/>
        </p:nvSpPr>
        <p:spPr bwMode="auto">
          <a:xfrm>
            <a:off x="4576763" y="3973513"/>
            <a:ext cx="3670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loaf of French bread</a:t>
            </a:r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1019175" y="4616450"/>
            <a:ext cx="23336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tarte aux  </a:t>
            </a:r>
          </a:p>
          <a:p>
            <a:r>
              <a:rPr lang="fr-FR" sz="2800">
                <a:solidFill>
                  <a:schemeClr val="bg1"/>
                </a:solidFill>
              </a:rPr>
              <a:t>   pommes</a:t>
            </a:r>
          </a:p>
        </p:txBody>
      </p:sp>
      <p:sp>
        <p:nvSpPr>
          <p:cNvPr id="163853" name="Text Box 13"/>
          <p:cNvSpPr txBox="1">
            <a:spLocks noChangeArrowheads="1"/>
          </p:cNvSpPr>
          <p:nvPr/>
        </p:nvSpPr>
        <p:spPr bwMode="auto">
          <a:xfrm>
            <a:off x="4572000" y="4583113"/>
            <a:ext cx="216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 apple tart</a:t>
            </a:r>
          </a:p>
        </p:txBody>
      </p:sp>
      <p:sp>
        <p:nvSpPr>
          <p:cNvPr id="163855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63856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4" grpId="0"/>
      <p:bldP spid="163845" grpId="0"/>
      <p:bldP spid="163846" grpId="0"/>
      <p:bldP spid="163847" grpId="0"/>
      <p:bldP spid="163848" grpId="0"/>
      <p:bldP spid="163849" grpId="0"/>
      <p:bldP spid="163850" grpId="0"/>
      <p:bldP spid="163851" grpId="0"/>
      <p:bldP spid="163852" grpId="0"/>
      <p:bldP spid="16385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65892" name="Text Box 4"/>
          <p:cNvSpPr txBox="1">
            <a:spLocks noChangeArrowheads="1"/>
          </p:cNvSpPr>
          <p:nvPr/>
        </p:nvSpPr>
        <p:spPr bwMode="auto">
          <a:xfrm>
            <a:off x="1019175" y="2179638"/>
            <a:ext cx="2046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la crème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5893" name="Rectangle 5"/>
          <p:cNvSpPr>
            <a:spLocks noChangeArrowheads="1"/>
          </p:cNvSpPr>
          <p:nvPr/>
        </p:nvSpPr>
        <p:spPr bwMode="auto">
          <a:xfrm>
            <a:off x="1019175" y="2819400"/>
            <a:ext cx="1135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lait</a:t>
            </a:r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1019175" y="3429000"/>
            <a:ext cx="171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beurre</a:t>
            </a:r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1019175" y="4052888"/>
            <a:ext cx="1987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fromage</a:t>
            </a:r>
          </a:p>
        </p:txBody>
      </p:sp>
      <p:sp>
        <p:nvSpPr>
          <p:cNvPr id="165896" name="Text Box 8"/>
          <p:cNvSpPr txBox="1">
            <a:spLocks noChangeArrowheads="1"/>
          </p:cNvSpPr>
          <p:nvPr/>
        </p:nvSpPr>
        <p:spPr bwMode="auto">
          <a:xfrm>
            <a:off x="4581525" y="2176463"/>
            <a:ext cx="1174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cream</a:t>
            </a:r>
          </a:p>
        </p:txBody>
      </p:sp>
      <p:sp>
        <p:nvSpPr>
          <p:cNvPr id="165897" name="Text Box 9"/>
          <p:cNvSpPr txBox="1">
            <a:spLocks noChangeArrowheads="1"/>
          </p:cNvSpPr>
          <p:nvPr/>
        </p:nvSpPr>
        <p:spPr bwMode="auto">
          <a:xfrm>
            <a:off x="4576763" y="2805113"/>
            <a:ext cx="8175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milk</a:t>
            </a:r>
          </a:p>
        </p:txBody>
      </p:sp>
      <p:sp>
        <p:nvSpPr>
          <p:cNvPr id="165898" name="Text Box 10"/>
          <p:cNvSpPr txBox="1">
            <a:spLocks noChangeArrowheads="1"/>
          </p:cNvSpPr>
          <p:nvPr/>
        </p:nvSpPr>
        <p:spPr bwMode="auto">
          <a:xfrm>
            <a:off x="4572000" y="3414713"/>
            <a:ext cx="109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butter</a:t>
            </a:r>
          </a:p>
        </p:txBody>
      </p:sp>
      <p:sp>
        <p:nvSpPr>
          <p:cNvPr id="165899" name="Text Box 11"/>
          <p:cNvSpPr txBox="1">
            <a:spLocks noChangeArrowheads="1"/>
          </p:cNvSpPr>
          <p:nvPr/>
        </p:nvSpPr>
        <p:spPr bwMode="auto">
          <a:xfrm>
            <a:off x="4576763" y="4019550"/>
            <a:ext cx="1333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cheese</a:t>
            </a:r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1019175" y="4662488"/>
            <a:ext cx="2638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la confiture</a:t>
            </a:r>
          </a:p>
        </p:txBody>
      </p:sp>
      <p:sp>
        <p:nvSpPr>
          <p:cNvPr id="165901" name="Text Box 13"/>
          <p:cNvSpPr txBox="1">
            <a:spLocks noChangeArrowheads="1"/>
          </p:cNvSpPr>
          <p:nvPr/>
        </p:nvSpPr>
        <p:spPr bwMode="auto">
          <a:xfrm>
            <a:off x="4572000" y="4629150"/>
            <a:ext cx="758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jam</a:t>
            </a:r>
          </a:p>
        </p:txBody>
      </p:sp>
      <p:sp>
        <p:nvSpPr>
          <p:cNvPr id="165903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65904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2" grpId="0"/>
      <p:bldP spid="165893" grpId="0"/>
      <p:bldP spid="165894" grpId="0"/>
      <p:bldP spid="165895" grpId="0"/>
      <p:bldP spid="165896" grpId="0"/>
      <p:bldP spid="165897" grpId="0"/>
      <p:bldP spid="165898" grpId="0"/>
      <p:bldP spid="165899" grpId="0"/>
      <p:bldP spid="165900" grpId="0"/>
      <p:bldP spid="1659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14" name="Picture 10" descr="FR01-04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530350"/>
            <a:ext cx="5067300" cy="3498850"/>
          </a:xfrm>
          <a:noFill/>
          <a:ln>
            <a:miter lim="800000"/>
            <a:headEnd/>
            <a:tailEnd/>
          </a:ln>
        </p:spPr>
      </p:pic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4062413" y="200025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une crevette</a:t>
            </a:r>
            <a:endParaRPr lang="en-US" sz="1600" b="1"/>
          </a:p>
        </p:txBody>
      </p:sp>
      <p:sp>
        <p:nvSpPr>
          <p:cNvPr id="98317" name="Text Box 13"/>
          <p:cNvSpPr txBox="1">
            <a:spLocks noChangeArrowheads="1"/>
          </p:cNvSpPr>
          <p:nvPr/>
        </p:nvSpPr>
        <p:spPr bwMode="auto">
          <a:xfrm>
            <a:off x="3962400" y="2425700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crabe</a:t>
            </a:r>
            <a:endParaRPr lang="en-US" sz="1600" b="1"/>
          </a:p>
        </p:txBody>
      </p:sp>
      <p:sp>
        <p:nvSpPr>
          <p:cNvPr id="98318" name="Text Box 14"/>
          <p:cNvSpPr txBox="1">
            <a:spLocks noChangeArrowheads="1"/>
          </p:cNvSpPr>
          <p:nvPr/>
        </p:nvSpPr>
        <p:spPr bwMode="auto">
          <a:xfrm>
            <a:off x="4457700" y="441960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poisson</a:t>
            </a:r>
            <a:endParaRPr lang="en-US" sz="1600" b="1"/>
          </a:p>
        </p:txBody>
      </p:sp>
      <p:pic>
        <p:nvPicPr>
          <p:cNvPr id="98324" name="Picture 20" descr="audio-small">
            <a:hlinkClick r:id="" action="ppaction://noaction">
              <a:snd r:embed="rId3" name="2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5925" y="566738"/>
            <a:ext cx="228600" cy="215900"/>
          </a:xfrm>
          <a:prstGeom prst="rect">
            <a:avLst/>
          </a:prstGeom>
          <a:noFill/>
        </p:spPr>
      </p:pic>
      <p:pic>
        <p:nvPicPr>
          <p:cNvPr id="98325" name="Picture 21" descr="audio-small">
            <a:hlinkClick r:id="" action="ppaction://noaction">
              <a:snd r:embed="rId5" name="2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5" y="2073275"/>
            <a:ext cx="228600" cy="215900"/>
          </a:xfrm>
          <a:prstGeom prst="rect">
            <a:avLst/>
          </a:prstGeom>
          <a:noFill/>
        </p:spPr>
      </p:pic>
      <p:pic>
        <p:nvPicPr>
          <p:cNvPr id="98326" name="Picture 22" descr="audio-small">
            <a:hlinkClick r:id="" action="ppaction://noaction">
              <a:snd r:embed="rId6" name="2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501900"/>
            <a:ext cx="228600" cy="215900"/>
          </a:xfrm>
          <a:prstGeom prst="rect">
            <a:avLst/>
          </a:prstGeom>
          <a:noFill/>
        </p:spPr>
      </p:pic>
      <p:pic>
        <p:nvPicPr>
          <p:cNvPr id="98327" name="Picture 23" descr="audio-small">
            <a:hlinkClick r:id="" action="ppaction://noaction">
              <a:snd r:embed="rId7" name="2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1013" y="4486275"/>
            <a:ext cx="228600" cy="215900"/>
          </a:xfrm>
          <a:prstGeom prst="rect">
            <a:avLst/>
          </a:prstGeom>
          <a:noFill/>
        </p:spPr>
      </p:pic>
      <p:sp>
        <p:nvSpPr>
          <p:cNvPr id="98329" name="Text Box 25"/>
          <p:cNvSpPr txBox="1">
            <a:spLocks noChangeArrowheads="1"/>
          </p:cNvSpPr>
          <p:nvPr/>
        </p:nvSpPr>
        <p:spPr bwMode="auto">
          <a:xfrm>
            <a:off x="19050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poissonnerie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6" grpId="0"/>
      <p:bldP spid="98317" grpId="0"/>
      <p:bldP spid="9831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1019175" y="2179638"/>
            <a:ext cx="1311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</a:t>
            </a:r>
            <a:r>
              <a:rPr lang="en-US" sz="2800">
                <a:solidFill>
                  <a:schemeClr val="bg1"/>
                </a:solidFill>
                <a:cs typeface="Arial" charset="0"/>
              </a:rPr>
              <a:t>œ</a:t>
            </a:r>
            <a:r>
              <a:rPr lang="fr-FR" sz="2800">
                <a:solidFill>
                  <a:schemeClr val="bg1"/>
                </a:solidFill>
              </a:rPr>
              <a:t>uf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6917" name="Rectangle 5"/>
          <p:cNvSpPr>
            <a:spLocks noChangeArrowheads="1"/>
          </p:cNvSpPr>
          <p:nvPr/>
        </p:nvSpPr>
        <p:spPr bwMode="auto">
          <a:xfrm>
            <a:off x="1019175" y="2819400"/>
            <a:ext cx="1670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yaourt</a:t>
            </a:r>
          </a:p>
        </p:txBody>
      </p:sp>
      <p:sp>
        <p:nvSpPr>
          <p:cNvPr id="166918" name="Rectangle 6"/>
          <p:cNvSpPr>
            <a:spLocks noChangeArrowheads="1"/>
          </p:cNvSpPr>
          <p:nvPr/>
        </p:nvSpPr>
        <p:spPr bwMode="auto">
          <a:xfrm>
            <a:off x="1019175" y="3429000"/>
            <a:ext cx="165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poulet</a:t>
            </a:r>
          </a:p>
        </p:txBody>
      </p:sp>
      <p:sp>
        <p:nvSpPr>
          <p:cNvPr id="166919" name="Rectangle 7"/>
          <p:cNvSpPr>
            <a:spLocks noChangeArrowheads="1"/>
          </p:cNvSpPr>
          <p:nvPr/>
        </p:nvSpPr>
        <p:spPr bwMode="auto">
          <a:xfrm>
            <a:off x="1019175" y="4052888"/>
            <a:ext cx="21066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la viande</a:t>
            </a:r>
          </a:p>
        </p:txBody>
      </p:sp>
      <p:sp>
        <p:nvSpPr>
          <p:cNvPr id="166920" name="Text Box 8"/>
          <p:cNvSpPr txBox="1">
            <a:spLocks noChangeArrowheads="1"/>
          </p:cNvSpPr>
          <p:nvPr/>
        </p:nvSpPr>
        <p:spPr bwMode="auto">
          <a:xfrm>
            <a:off x="4581525" y="2176463"/>
            <a:ext cx="1274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 egg</a:t>
            </a:r>
          </a:p>
        </p:txBody>
      </p:sp>
      <p:sp>
        <p:nvSpPr>
          <p:cNvPr id="166921" name="Text Box 9"/>
          <p:cNvSpPr txBox="1">
            <a:spLocks noChangeArrowheads="1"/>
          </p:cNvSpPr>
          <p:nvPr/>
        </p:nvSpPr>
        <p:spPr bwMode="auto">
          <a:xfrm>
            <a:off x="4576763" y="2805113"/>
            <a:ext cx="14716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yogurt</a:t>
            </a:r>
          </a:p>
        </p:txBody>
      </p:sp>
      <p:sp>
        <p:nvSpPr>
          <p:cNvPr id="166922" name="Text Box 10"/>
          <p:cNvSpPr txBox="1">
            <a:spLocks noChangeArrowheads="1"/>
          </p:cNvSpPr>
          <p:nvPr/>
        </p:nvSpPr>
        <p:spPr bwMode="auto">
          <a:xfrm>
            <a:off x="4572000" y="3414713"/>
            <a:ext cx="1689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chicken</a:t>
            </a:r>
          </a:p>
        </p:txBody>
      </p:sp>
      <p:sp>
        <p:nvSpPr>
          <p:cNvPr id="166923" name="Text Box 11"/>
          <p:cNvSpPr txBox="1">
            <a:spLocks noChangeArrowheads="1"/>
          </p:cNvSpPr>
          <p:nvPr/>
        </p:nvSpPr>
        <p:spPr bwMode="auto">
          <a:xfrm>
            <a:off x="4576763" y="4019550"/>
            <a:ext cx="9763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meat</a:t>
            </a:r>
          </a:p>
        </p:txBody>
      </p:sp>
      <p:sp>
        <p:nvSpPr>
          <p:cNvPr id="166924" name="Rectangle 12"/>
          <p:cNvSpPr>
            <a:spLocks noChangeArrowheads="1"/>
          </p:cNvSpPr>
          <p:nvPr/>
        </p:nvSpPr>
        <p:spPr bwMode="auto">
          <a:xfrm>
            <a:off x="1019175" y="4662488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b</a:t>
            </a:r>
            <a:r>
              <a:rPr lang="en-US" sz="2800">
                <a:solidFill>
                  <a:schemeClr val="bg1"/>
                </a:solidFill>
                <a:cs typeface="Arial" charset="0"/>
              </a:rPr>
              <a:t>œ</a:t>
            </a:r>
            <a:r>
              <a:rPr lang="fr-FR" sz="2800">
                <a:solidFill>
                  <a:schemeClr val="bg1"/>
                </a:solidFill>
              </a:rPr>
              <a:t>uf</a:t>
            </a:r>
          </a:p>
        </p:txBody>
      </p:sp>
      <p:sp>
        <p:nvSpPr>
          <p:cNvPr id="166925" name="Text Box 13"/>
          <p:cNvSpPr txBox="1">
            <a:spLocks noChangeArrowheads="1"/>
          </p:cNvSpPr>
          <p:nvPr/>
        </p:nvSpPr>
        <p:spPr bwMode="auto">
          <a:xfrm>
            <a:off x="4572000" y="4629150"/>
            <a:ext cx="877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beef</a:t>
            </a:r>
          </a:p>
        </p:txBody>
      </p:sp>
      <p:sp>
        <p:nvSpPr>
          <p:cNvPr id="166927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66928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/>
      <p:bldP spid="166917" grpId="0"/>
      <p:bldP spid="166918" grpId="0"/>
      <p:bldP spid="166919" grpId="0"/>
      <p:bldP spid="166920" grpId="0"/>
      <p:bldP spid="166921" grpId="0"/>
      <p:bldP spid="166922" grpId="0"/>
      <p:bldP spid="166923" grpId="0"/>
      <p:bldP spid="166924" grpId="0"/>
      <p:bldP spid="16692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1019175" y="2179638"/>
            <a:ext cx="2760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l’agneau </a:t>
            </a:r>
            <a:r>
              <a:rPr lang="fr-FR" sz="2800" i="1">
                <a:solidFill>
                  <a:schemeClr val="bg1"/>
                </a:solidFill>
              </a:rPr>
              <a:t>(m.)</a:t>
            </a:r>
            <a:endParaRPr lang="en-US" sz="2800" i="1">
              <a:solidFill>
                <a:schemeClr val="bg1"/>
              </a:solidFill>
            </a:endParaRPr>
          </a:p>
        </p:txBody>
      </p:sp>
      <p:sp>
        <p:nvSpPr>
          <p:cNvPr id="167941" name="Rectangle 5"/>
          <p:cNvSpPr>
            <a:spLocks noChangeArrowheads="1"/>
          </p:cNvSpPr>
          <p:nvPr/>
        </p:nvSpPr>
        <p:spPr bwMode="auto">
          <a:xfrm>
            <a:off x="1019175" y="2819400"/>
            <a:ext cx="1373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porc</a:t>
            </a:r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1019175" y="3429000"/>
            <a:ext cx="18494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jambon</a:t>
            </a:r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1019175" y="4052888"/>
            <a:ext cx="2263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saucisson</a:t>
            </a:r>
          </a:p>
        </p:txBody>
      </p:sp>
      <p:sp>
        <p:nvSpPr>
          <p:cNvPr id="167944" name="Text Box 8"/>
          <p:cNvSpPr txBox="1">
            <a:spLocks noChangeArrowheads="1"/>
          </p:cNvSpPr>
          <p:nvPr/>
        </p:nvSpPr>
        <p:spPr bwMode="auto">
          <a:xfrm>
            <a:off x="4581525" y="2176463"/>
            <a:ext cx="9572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lamb</a:t>
            </a:r>
          </a:p>
        </p:txBody>
      </p:sp>
      <p:sp>
        <p:nvSpPr>
          <p:cNvPr id="167945" name="Text Box 9"/>
          <p:cNvSpPr txBox="1">
            <a:spLocks noChangeArrowheads="1"/>
          </p:cNvSpPr>
          <p:nvPr/>
        </p:nvSpPr>
        <p:spPr bwMode="auto">
          <a:xfrm>
            <a:off x="4576763" y="2805113"/>
            <a:ext cx="877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pork</a:t>
            </a:r>
          </a:p>
        </p:txBody>
      </p:sp>
      <p:sp>
        <p:nvSpPr>
          <p:cNvPr id="167946" name="Text Box 10"/>
          <p:cNvSpPr txBox="1">
            <a:spLocks noChangeArrowheads="1"/>
          </p:cNvSpPr>
          <p:nvPr/>
        </p:nvSpPr>
        <p:spPr bwMode="auto">
          <a:xfrm>
            <a:off x="4572000" y="3414713"/>
            <a:ext cx="877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ham</a:t>
            </a:r>
          </a:p>
        </p:txBody>
      </p:sp>
      <p:sp>
        <p:nvSpPr>
          <p:cNvPr id="167947" name="Text Box 11"/>
          <p:cNvSpPr txBox="1">
            <a:spLocks noChangeArrowheads="1"/>
          </p:cNvSpPr>
          <p:nvPr/>
        </p:nvSpPr>
        <p:spPr bwMode="auto">
          <a:xfrm>
            <a:off x="4576763" y="4019550"/>
            <a:ext cx="15319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sausage</a:t>
            </a:r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1019175" y="4662488"/>
            <a:ext cx="2028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poisson</a:t>
            </a:r>
          </a:p>
        </p:txBody>
      </p:sp>
      <p:sp>
        <p:nvSpPr>
          <p:cNvPr id="167949" name="Text Box 13"/>
          <p:cNvSpPr txBox="1">
            <a:spLocks noChangeArrowheads="1"/>
          </p:cNvSpPr>
          <p:nvPr/>
        </p:nvSpPr>
        <p:spPr bwMode="auto">
          <a:xfrm>
            <a:off x="4572000" y="4629150"/>
            <a:ext cx="738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fish</a:t>
            </a:r>
          </a:p>
        </p:txBody>
      </p:sp>
      <p:sp>
        <p:nvSpPr>
          <p:cNvPr id="167951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67952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0" grpId="0"/>
      <p:bldP spid="167941" grpId="0"/>
      <p:bldP spid="167942" grpId="0"/>
      <p:bldP spid="167943" grpId="0"/>
      <p:bldP spid="167944" grpId="0"/>
      <p:bldP spid="167945" grpId="0"/>
      <p:bldP spid="167946" grpId="0"/>
      <p:bldP spid="167947" grpId="0"/>
      <p:bldP spid="167948" grpId="0"/>
      <p:bldP spid="16794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68964" name="Text Box 4"/>
          <p:cNvSpPr txBox="1">
            <a:spLocks noChangeArrowheads="1"/>
          </p:cNvSpPr>
          <p:nvPr/>
        </p:nvSpPr>
        <p:spPr bwMode="auto">
          <a:xfrm>
            <a:off x="1019175" y="2179638"/>
            <a:ext cx="21447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crevette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8965" name="Rectangle 5"/>
          <p:cNvSpPr>
            <a:spLocks noChangeArrowheads="1"/>
          </p:cNvSpPr>
          <p:nvPr/>
        </p:nvSpPr>
        <p:spPr bwMode="auto">
          <a:xfrm>
            <a:off x="1019175" y="2819400"/>
            <a:ext cx="1571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crabe</a:t>
            </a:r>
          </a:p>
        </p:txBody>
      </p:sp>
      <p:sp>
        <p:nvSpPr>
          <p:cNvPr id="168966" name="Rectangle 6"/>
          <p:cNvSpPr>
            <a:spLocks noChangeArrowheads="1"/>
          </p:cNvSpPr>
          <p:nvPr/>
        </p:nvSpPr>
        <p:spPr bwMode="auto">
          <a:xfrm>
            <a:off x="1019175" y="3429000"/>
            <a:ext cx="1135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sel</a:t>
            </a:r>
          </a:p>
        </p:txBody>
      </p:sp>
      <p:sp>
        <p:nvSpPr>
          <p:cNvPr id="168967" name="Rectangle 7"/>
          <p:cNvSpPr>
            <a:spLocks noChangeArrowheads="1"/>
          </p:cNvSpPr>
          <p:nvPr/>
        </p:nvSpPr>
        <p:spPr bwMode="auto">
          <a:xfrm>
            <a:off x="1019175" y="4052888"/>
            <a:ext cx="1651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poivre</a:t>
            </a:r>
          </a:p>
        </p:txBody>
      </p:sp>
      <p:sp>
        <p:nvSpPr>
          <p:cNvPr id="168968" name="Text Box 8"/>
          <p:cNvSpPr txBox="1">
            <a:spLocks noChangeArrowheads="1"/>
          </p:cNvSpPr>
          <p:nvPr/>
        </p:nvSpPr>
        <p:spPr bwMode="auto">
          <a:xfrm>
            <a:off x="4581525" y="2176463"/>
            <a:ext cx="1550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shrimp</a:t>
            </a:r>
          </a:p>
        </p:txBody>
      </p:sp>
      <p:sp>
        <p:nvSpPr>
          <p:cNvPr id="168969" name="Text Box 9"/>
          <p:cNvSpPr txBox="1">
            <a:spLocks noChangeArrowheads="1"/>
          </p:cNvSpPr>
          <p:nvPr/>
        </p:nvSpPr>
        <p:spPr bwMode="auto">
          <a:xfrm>
            <a:off x="4576763" y="2805113"/>
            <a:ext cx="1174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crab</a:t>
            </a:r>
          </a:p>
        </p:txBody>
      </p:sp>
      <p:sp>
        <p:nvSpPr>
          <p:cNvPr id="168970" name="Text Box 10"/>
          <p:cNvSpPr txBox="1">
            <a:spLocks noChangeArrowheads="1"/>
          </p:cNvSpPr>
          <p:nvPr/>
        </p:nvSpPr>
        <p:spPr bwMode="auto">
          <a:xfrm>
            <a:off x="4572000" y="3414713"/>
            <a:ext cx="7381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salt</a:t>
            </a:r>
          </a:p>
        </p:txBody>
      </p:sp>
      <p:sp>
        <p:nvSpPr>
          <p:cNvPr id="168971" name="Text Box 11"/>
          <p:cNvSpPr txBox="1">
            <a:spLocks noChangeArrowheads="1"/>
          </p:cNvSpPr>
          <p:nvPr/>
        </p:nvSpPr>
        <p:spPr bwMode="auto">
          <a:xfrm>
            <a:off x="4576763" y="401955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pepper</a:t>
            </a:r>
          </a:p>
        </p:txBody>
      </p:sp>
      <p:sp>
        <p:nvSpPr>
          <p:cNvPr id="168972" name="Rectangle 12"/>
          <p:cNvSpPr>
            <a:spLocks noChangeArrowheads="1"/>
          </p:cNvSpPr>
          <p:nvPr/>
        </p:nvSpPr>
        <p:spPr bwMode="auto">
          <a:xfrm>
            <a:off x="1019175" y="4662488"/>
            <a:ext cx="2257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l’huile </a:t>
            </a:r>
            <a:r>
              <a:rPr lang="fr-FR" sz="2800" i="1">
                <a:solidFill>
                  <a:schemeClr val="bg1"/>
                </a:solidFill>
              </a:rPr>
              <a:t>(f.)</a:t>
            </a:r>
          </a:p>
        </p:txBody>
      </p:sp>
      <p:sp>
        <p:nvSpPr>
          <p:cNvPr id="168973" name="Text Box 13"/>
          <p:cNvSpPr txBox="1">
            <a:spLocks noChangeArrowheads="1"/>
          </p:cNvSpPr>
          <p:nvPr/>
        </p:nvSpPr>
        <p:spPr bwMode="auto">
          <a:xfrm>
            <a:off x="4572000" y="4629150"/>
            <a:ext cx="541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oil</a:t>
            </a:r>
          </a:p>
        </p:txBody>
      </p:sp>
      <p:sp>
        <p:nvSpPr>
          <p:cNvPr id="168975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68976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/>
      <p:bldP spid="168965" grpId="0"/>
      <p:bldP spid="168966" grpId="0"/>
      <p:bldP spid="168967" grpId="0"/>
      <p:bldP spid="168968" grpId="0"/>
      <p:bldP spid="168969" grpId="0"/>
      <p:bldP spid="168970" grpId="0"/>
      <p:bldP spid="168971" grpId="0"/>
      <p:bldP spid="168972" grpId="0"/>
      <p:bldP spid="16897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7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69988" name="Text Box 4"/>
          <p:cNvSpPr txBox="1">
            <a:spLocks noChangeArrowheads="1"/>
          </p:cNvSpPr>
          <p:nvPr/>
        </p:nvSpPr>
        <p:spPr bwMode="auto">
          <a:xfrm>
            <a:off x="1019175" y="2179638"/>
            <a:ext cx="1928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vinaigre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9989" name="Rectangle 5"/>
          <p:cNvSpPr>
            <a:spLocks noChangeArrowheads="1"/>
          </p:cNvSpPr>
          <p:nvPr/>
        </p:nvSpPr>
        <p:spPr bwMode="auto">
          <a:xfrm>
            <a:off x="1019175" y="2819400"/>
            <a:ext cx="2900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l’eau minérale</a:t>
            </a:r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1019175" y="3429000"/>
            <a:ext cx="2562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la moutarde</a:t>
            </a:r>
          </a:p>
        </p:txBody>
      </p:sp>
      <p:sp>
        <p:nvSpPr>
          <p:cNvPr id="169991" name="Rectangle 7"/>
          <p:cNvSpPr>
            <a:spLocks noChangeArrowheads="1"/>
          </p:cNvSpPr>
          <p:nvPr/>
        </p:nvSpPr>
        <p:spPr bwMode="auto">
          <a:xfrm>
            <a:off x="1019175" y="4052888"/>
            <a:ext cx="1273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fruit</a:t>
            </a:r>
          </a:p>
        </p:txBody>
      </p:sp>
      <p:sp>
        <p:nvSpPr>
          <p:cNvPr id="169992" name="Text Box 8"/>
          <p:cNvSpPr txBox="1">
            <a:spLocks noChangeArrowheads="1"/>
          </p:cNvSpPr>
          <p:nvPr/>
        </p:nvSpPr>
        <p:spPr bwMode="auto">
          <a:xfrm>
            <a:off x="4581525" y="2176463"/>
            <a:ext cx="13541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vinegar</a:t>
            </a:r>
          </a:p>
        </p:txBody>
      </p:sp>
      <p:sp>
        <p:nvSpPr>
          <p:cNvPr id="169993" name="Text Box 9"/>
          <p:cNvSpPr txBox="1">
            <a:spLocks noChangeArrowheads="1"/>
          </p:cNvSpPr>
          <p:nvPr/>
        </p:nvSpPr>
        <p:spPr bwMode="auto">
          <a:xfrm>
            <a:off x="4576763" y="2805113"/>
            <a:ext cx="2324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mineral water</a:t>
            </a:r>
          </a:p>
        </p:txBody>
      </p:sp>
      <p:sp>
        <p:nvSpPr>
          <p:cNvPr id="169994" name="Text Box 10"/>
          <p:cNvSpPr txBox="1">
            <a:spLocks noChangeArrowheads="1"/>
          </p:cNvSpPr>
          <p:nvPr/>
        </p:nvSpPr>
        <p:spPr bwMode="auto">
          <a:xfrm>
            <a:off x="4572000" y="3414713"/>
            <a:ext cx="14716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mustard</a:t>
            </a:r>
          </a:p>
        </p:txBody>
      </p:sp>
      <p:sp>
        <p:nvSpPr>
          <p:cNvPr id="169995" name="Text Box 11"/>
          <p:cNvSpPr txBox="1">
            <a:spLocks noChangeArrowheads="1"/>
          </p:cNvSpPr>
          <p:nvPr/>
        </p:nvSpPr>
        <p:spPr bwMode="auto">
          <a:xfrm>
            <a:off x="4576763" y="4019550"/>
            <a:ext cx="10747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fruit</a:t>
            </a:r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1019175" y="4662488"/>
            <a:ext cx="2257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banane</a:t>
            </a:r>
          </a:p>
        </p:txBody>
      </p:sp>
      <p:sp>
        <p:nvSpPr>
          <p:cNvPr id="169997" name="Text Box 13"/>
          <p:cNvSpPr txBox="1">
            <a:spLocks noChangeArrowheads="1"/>
          </p:cNvSpPr>
          <p:nvPr/>
        </p:nvSpPr>
        <p:spPr bwMode="auto">
          <a:xfrm>
            <a:off x="4572000" y="4629150"/>
            <a:ext cx="167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banana</a:t>
            </a:r>
          </a:p>
        </p:txBody>
      </p:sp>
      <p:sp>
        <p:nvSpPr>
          <p:cNvPr id="169999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70000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8" grpId="0"/>
      <p:bldP spid="169989" grpId="0"/>
      <p:bldP spid="169990" grpId="0"/>
      <p:bldP spid="169991" grpId="0"/>
      <p:bldP spid="169992" grpId="0"/>
      <p:bldP spid="169993" grpId="0"/>
      <p:bldP spid="169994" grpId="0"/>
      <p:bldP spid="169995" grpId="0"/>
      <p:bldP spid="169996" grpId="0"/>
      <p:bldP spid="16999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1019175" y="2179638"/>
            <a:ext cx="2066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pomme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1013" name="Rectangle 5"/>
          <p:cNvSpPr>
            <a:spLocks noChangeArrowheads="1"/>
          </p:cNvSpPr>
          <p:nvPr/>
        </p:nvSpPr>
        <p:spPr bwMode="auto">
          <a:xfrm>
            <a:off x="1019175" y="2819400"/>
            <a:ext cx="1989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orange</a:t>
            </a:r>
          </a:p>
        </p:txBody>
      </p:sp>
      <p:sp>
        <p:nvSpPr>
          <p:cNvPr id="171014" name="Rectangle 6"/>
          <p:cNvSpPr>
            <a:spLocks noChangeArrowheads="1"/>
          </p:cNvSpPr>
          <p:nvPr/>
        </p:nvSpPr>
        <p:spPr bwMode="auto">
          <a:xfrm>
            <a:off x="1019175" y="3429000"/>
            <a:ext cx="167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poire</a:t>
            </a:r>
          </a:p>
        </p:txBody>
      </p:sp>
      <p:sp>
        <p:nvSpPr>
          <p:cNvPr id="171015" name="Rectangle 7"/>
          <p:cNvSpPr>
            <a:spLocks noChangeArrowheads="1"/>
          </p:cNvSpPr>
          <p:nvPr/>
        </p:nvSpPr>
        <p:spPr bwMode="auto">
          <a:xfrm>
            <a:off x="1019175" y="4052888"/>
            <a:ext cx="1749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fraise</a:t>
            </a:r>
          </a:p>
        </p:txBody>
      </p:sp>
      <p:sp>
        <p:nvSpPr>
          <p:cNvPr id="171016" name="Text Box 8"/>
          <p:cNvSpPr txBox="1">
            <a:spLocks noChangeArrowheads="1"/>
          </p:cNvSpPr>
          <p:nvPr/>
        </p:nvSpPr>
        <p:spPr bwMode="auto">
          <a:xfrm>
            <a:off x="4581525" y="2176463"/>
            <a:ext cx="1552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 apple</a:t>
            </a:r>
          </a:p>
        </p:txBody>
      </p:sp>
      <p:sp>
        <p:nvSpPr>
          <p:cNvPr id="171017" name="Text Box 9"/>
          <p:cNvSpPr txBox="1">
            <a:spLocks noChangeArrowheads="1"/>
          </p:cNvSpPr>
          <p:nvPr/>
        </p:nvSpPr>
        <p:spPr bwMode="auto">
          <a:xfrm>
            <a:off x="4576763" y="2805113"/>
            <a:ext cx="1790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 orange</a:t>
            </a:r>
          </a:p>
        </p:txBody>
      </p:sp>
      <p:sp>
        <p:nvSpPr>
          <p:cNvPr id="171018" name="Text Box 10"/>
          <p:cNvSpPr txBox="1">
            <a:spLocks noChangeArrowheads="1"/>
          </p:cNvSpPr>
          <p:nvPr/>
        </p:nvSpPr>
        <p:spPr bwMode="auto">
          <a:xfrm>
            <a:off x="4572000" y="3414713"/>
            <a:ext cx="11953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pear</a:t>
            </a:r>
          </a:p>
        </p:txBody>
      </p:sp>
      <p:sp>
        <p:nvSpPr>
          <p:cNvPr id="171019" name="Text Box 11"/>
          <p:cNvSpPr txBox="1">
            <a:spLocks noChangeArrowheads="1"/>
          </p:cNvSpPr>
          <p:nvPr/>
        </p:nvSpPr>
        <p:spPr bwMode="auto">
          <a:xfrm>
            <a:off x="4576763" y="4019550"/>
            <a:ext cx="2144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strawberry</a:t>
            </a:r>
          </a:p>
        </p:txBody>
      </p:sp>
      <p:sp>
        <p:nvSpPr>
          <p:cNvPr id="171020" name="Rectangle 12"/>
          <p:cNvSpPr>
            <a:spLocks noChangeArrowheads="1"/>
          </p:cNvSpPr>
          <p:nvPr/>
        </p:nvSpPr>
        <p:spPr bwMode="auto">
          <a:xfrm>
            <a:off x="1019175" y="4662488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melon</a:t>
            </a:r>
          </a:p>
        </p:txBody>
      </p:sp>
      <p:sp>
        <p:nvSpPr>
          <p:cNvPr id="171021" name="Text Box 13"/>
          <p:cNvSpPr txBox="1">
            <a:spLocks noChangeArrowheads="1"/>
          </p:cNvSpPr>
          <p:nvPr/>
        </p:nvSpPr>
        <p:spPr bwMode="auto">
          <a:xfrm>
            <a:off x="4572000" y="4629150"/>
            <a:ext cx="1452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melon</a:t>
            </a:r>
          </a:p>
        </p:txBody>
      </p:sp>
      <p:sp>
        <p:nvSpPr>
          <p:cNvPr id="171023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71024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2" grpId="0"/>
      <p:bldP spid="171013" grpId="0"/>
      <p:bldP spid="171014" grpId="0"/>
      <p:bldP spid="171015" grpId="0"/>
      <p:bldP spid="171016" grpId="0"/>
      <p:bldP spid="171017" grpId="0"/>
      <p:bldP spid="171018" grpId="0"/>
      <p:bldP spid="171019" grpId="0"/>
      <p:bldP spid="171020" grpId="0"/>
      <p:bldP spid="17102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685800" y="152400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72036" name="Text Box 4"/>
          <p:cNvSpPr txBox="1">
            <a:spLocks noChangeArrowheads="1"/>
          </p:cNvSpPr>
          <p:nvPr/>
        </p:nvSpPr>
        <p:spPr bwMode="auto">
          <a:xfrm>
            <a:off x="1019175" y="2165350"/>
            <a:ext cx="196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tomate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2037" name="Rectangle 5"/>
          <p:cNvSpPr>
            <a:spLocks noChangeArrowheads="1"/>
          </p:cNvSpPr>
          <p:nvPr/>
        </p:nvSpPr>
        <p:spPr bwMode="auto">
          <a:xfrm>
            <a:off x="1019175" y="2805113"/>
            <a:ext cx="1849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légume</a:t>
            </a:r>
          </a:p>
        </p:txBody>
      </p:sp>
      <p:sp>
        <p:nvSpPr>
          <p:cNvPr id="172038" name="Rectangle 6"/>
          <p:cNvSpPr>
            <a:spLocks noChangeArrowheads="1"/>
          </p:cNvSpPr>
          <p:nvPr/>
        </p:nvSpPr>
        <p:spPr bwMode="auto">
          <a:xfrm>
            <a:off x="1019175" y="3414713"/>
            <a:ext cx="1928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salade</a:t>
            </a:r>
          </a:p>
        </p:txBody>
      </p:sp>
      <p:sp>
        <p:nvSpPr>
          <p:cNvPr id="172039" name="Rectangle 7"/>
          <p:cNvSpPr>
            <a:spLocks noChangeArrowheads="1"/>
          </p:cNvSpPr>
          <p:nvPr/>
        </p:nvSpPr>
        <p:spPr bwMode="auto">
          <a:xfrm>
            <a:off x="1019175" y="4038600"/>
            <a:ext cx="196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carotte</a:t>
            </a:r>
          </a:p>
        </p:txBody>
      </p:sp>
      <p:sp>
        <p:nvSpPr>
          <p:cNvPr id="172040" name="Text Box 8"/>
          <p:cNvSpPr txBox="1">
            <a:spLocks noChangeArrowheads="1"/>
          </p:cNvSpPr>
          <p:nvPr/>
        </p:nvSpPr>
        <p:spPr bwMode="auto">
          <a:xfrm>
            <a:off x="4581525" y="2162175"/>
            <a:ext cx="1570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tomato</a:t>
            </a:r>
          </a:p>
        </p:txBody>
      </p:sp>
      <p:sp>
        <p:nvSpPr>
          <p:cNvPr id="172041" name="Text Box 9"/>
          <p:cNvSpPr txBox="1">
            <a:spLocks noChangeArrowheads="1"/>
          </p:cNvSpPr>
          <p:nvPr/>
        </p:nvSpPr>
        <p:spPr bwMode="auto">
          <a:xfrm>
            <a:off x="4576763" y="2790825"/>
            <a:ext cx="2027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vegetable</a:t>
            </a:r>
          </a:p>
        </p:txBody>
      </p:sp>
      <p:sp>
        <p:nvSpPr>
          <p:cNvPr id="172042" name="Text Box 10"/>
          <p:cNvSpPr txBox="1">
            <a:spLocks noChangeArrowheads="1"/>
          </p:cNvSpPr>
          <p:nvPr/>
        </p:nvSpPr>
        <p:spPr bwMode="auto">
          <a:xfrm>
            <a:off x="4572000" y="3400425"/>
            <a:ext cx="2817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head of lettuce</a:t>
            </a:r>
          </a:p>
        </p:txBody>
      </p:sp>
      <p:sp>
        <p:nvSpPr>
          <p:cNvPr id="172043" name="Text Box 11"/>
          <p:cNvSpPr txBox="1">
            <a:spLocks noChangeArrowheads="1"/>
          </p:cNvSpPr>
          <p:nvPr/>
        </p:nvSpPr>
        <p:spPr bwMode="auto">
          <a:xfrm>
            <a:off x="4576763" y="4005263"/>
            <a:ext cx="1392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carrot</a:t>
            </a:r>
          </a:p>
        </p:txBody>
      </p:sp>
      <p:sp>
        <p:nvSpPr>
          <p:cNvPr id="172044" name="Rectangle 12"/>
          <p:cNvSpPr>
            <a:spLocks noChangeArrowheads="1"/>
          </p:cNvSpPr>
          <p:nvPr/>
        </p:nvSpPr>
        <p:spPr bwMode="auto">
          <a:xfrm>
            <a:off x="1019175" y="4692650"/>
            <a:ext cx="22574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pomme </a:t>
            </a:r>
          </a:p>
          <a:p>
            <a:r>
              <a:rPr lang="fr-FR" sz="2800">
                <a:solidFill>
                  <a:schemeClr val="bg1"/>
                </a:solidFill>
              </a:rPr>
              <a:t>   de terre</a:t>
            </a:r>
          </a:p>
        </p:txBody>
      </p:sp>
      <p:sp>
        <p:nvSpPr>
          <p:cNvPr id="172045" name="Text Box 13"/>
          <p:cNvSpPr txBox="1">
            <a:spLocks noChangeArrowheads="1"/>
          </p:cNvSpPr>
          <p:nvPr/>
        </p:nvSpPr>
        <p:spPr bwMode="auto">
          <a:xfrm>
            <a:off x="4572000" y="4614863"/>
            <a:ext cx="14716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potato</a:t>
            </a:r>
          </a:p>
        </p:txBody>
      </p:sp>
      <p:sp>
        <p:nvSpPr>
          <p:cNvPr id="172047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72048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6" grpId="0"/>
      <p:bldP spid="172037" grpId="0"/>
      <p:bldP spid="172038" grpId="0"/>
      <p:bldP spid="172039" grpId="0"/>
      <p:bldP spid="172040" grpId="0"/>
      <p:bldP spid="172041" grpId="0"/>
      <p:bldP spid="172042" grpId="0"/>
      <p:bldP spid="172043" grpId="0"/>
      <p:bldP spid="172044" grpId="0"/>
      <p:bldP spid="17204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3886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1019175" y="2179638"/>
            <a:ext cx="2974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des haricots verts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3061" name="Rectangle 5"/>
          <p:cNvSpPr>
            <a:spLocks noChangeArrowheads="1"/>
          </p:cNvSpPr>
          <p:nvPr/>
        </p:nvSpPr>
        <p:spPr bwMode="auto">
          <a:xfrm>
            <a:off x="1019175" y="2819400"/>
            <a:ext cx="3432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des épinards </a:t>
            </a:r>
            <a:r>
              <a:rPr lang="fr-FR" sz="2800" i="1">
                <a:solidFill>
                  <a:schemeClr val="bg1"/>
                </a:solidFill>
              </a:rPr>
              <a:t>(m. pl.)</a:t>
            </a:r>
          </a:p>
        </p:txBody>
      </p:sp>
      <p:sp>
        <p:nvSpPr>
          <p:cNvPr id="173062" name="Rectangle 6"/>
          <p:cNvSpPr>
            <a:spLocks noChangeArrowheads="1"/>
          </p:cNvSpPr>
          <p:nvPr/>
        </p:nvSpPr>
        <p:spPr bwMode="auto">
          <a:xfrm>
            <a:off x="1019175" y="3429000"/>
            <a:ext cx="3667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des petits pois </a:t>
            </a:r>
            <a:r>
              <a:rPr lang="fr-FR" sz="2800" i="1">
                <a:solidFill>
                  <a:schemeClr val="bg1"/>
                </a:solidFill>
              </a:rPr>
              <a:t>(m. pl.)</a:t>
            </a:r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1019175" y="4052888"/>
            <a:ext cx="17510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oignon</a:t>
            </a:r>
          </a:p>
        </p:txBody>
      </p:sp>
      <p:sp>
        <p:nvSpPr>
          <p:cNvPr id="173064" name="Text Box 8"/>
          <p:cNvSpPr txBox="1">
            <a:spLocks noChangeArrowheads="1"/>
          </p:cNvSpPr>
          <p:nvPr/>
        </p:nvSpPr>
        <p:spPr bwMode="auto">
          <a:xfrm>
            <a:off x="5192713" y="2176463"/>
            <a:ext cx="21669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green beans</a:t>
            </a:r>
          </a:p>
        </p:txBody>
      </p:sp>
      <p:sp>
        <p:nvSpPr>
          <p:cNvPr id="173065" name="Text Box 9"/>
          <p:cNvSpPr txBox="1">
            <a:spLocks noChangeArrowheads="1"/>
          </p:cNvSpPr>
          <p:nvPr/>
        </p:nvSpPr>
        <p:spPr bwMode="auto">
          <a:xfrm>
            <a:off x="5187950" y="2805113"/>
            <a:ext cx="1412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spinach</a:t>
            </a:r>
          </a:p>
        </p:txBody>
      </p:sp>
      <p:sp>
        <p:nvSpPr>
          <p:cNvPr id="173066" name="Text Box 10"/>
          <p:cNvSpPr txBox="1">
            <a:spLocks noChangeArrowheads="1"/>
          </p:cNvSpPr>
          <p:nvPr/>
        </p:nvSpPr>
        <p:spPr bwMode="auto">
          <a:xfrm>
            <a:off x="5183188" y="3414713"/>
            <a:ext cx="957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peas</a:t>
            </a:r>
          </a:p>
        </p:txBody>
      </p:sp>
      <p:sp>
        <p:nvSpPr>
          <p:cNvPr id="173067" name="Text Box 11"/>
          <p:cNvSpPr txBox="1">
            <a:spLocks noChangeArrowheads="1"/>
          </p:cNvSpPr>
          <p:nvPr/>
        </p:nvSpPr>
        <p:spPr bwMode="auto">
          <a:xfrm>
            <a:off x="5187950" y="4019550"/>
            <a:ext cx="1552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 onion</a:t>
            </a:r>
          </a:p>
        </p:txBody>
      </p:sp>
      <p:sp>
        <p:nvSpPr>
          <p:cNvPr id="173071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73072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0" grpId="0"/>
      <p:bldP spid="173061" grpId="0"/>
      <p:bldP spid="173062" grpId="0"/>
      <p:bldP spid="173063" grpId="0"/>
      <p:bldP spid="173064" grpId="0"/>
      <p:bldP spid="173065" grpId="0"/>
      <p:bldP spid="173066" grpId="0"/>
      <p:bldP spid="17306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3" name="Text Box 3"/>
          <p:cNvSpPr txBox="1">
            <a:spLocks noChangeArrowheads="1"/>
          </p:cNvSpPr>
          <p:nvPr/>
        </p:nvSpPr>
        <p:spPr bwMode="auto">
          <a:xfrm>
            <a:off x="685800" y="1519238"/>
            <a:ext cx="3886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quantities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1019175" y="2160588"/>
            <a:ext cx="1770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paquet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4085" name="Rectangle 5"/>
          <p:cNvSpPr>
            <a:spLocks noChangeArrowheads="1"/>
          </p:cNvSpPr>
          <p:nvPr/>
        </p:nvSpPr>
        <p:spPr bwMode="auto">
          <a:xfrm>
            <a:off x="1019175" y="2800350"/>
            <a:ext cx="1174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pot</a:t>
            </a:r>
          </a:p>
        </p:txBody>
      </p:sp>
      <p:sp>
        <p:nvSpPr>
          <p:cNvPr id="174086" name="Rectangle 6"/>
          <p:cNvSpPr>
            <a:spLocks noChangeArrowheads="1"/>
          </p:cNvSpPr>
          <p:nvPr/>
        </p:nvSpPr>
        <p:spPr bwMode="auto">
          <a:xfrm>
            <a:off x="1019175" y="3409950"/>
            <a:ext cx="1987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gramme</a:t>
            </a:r>
          </a:p>
        </p:txBody>
      </p:sp>
      <p:sp>
        <p:nvSpPr>
          <p:cNvPr id="174087" name="Rectangle 7"/>
          <p:cNvSpPr>
            <a:spLocks noChangeArrowheads="1"/>
          </p:cNvSpPr>
          <p:nvPr/>
        </p:nvSpPr>
        <p:spPr bwMode="auto">
          <a:xfrm>
            <a:off x="1019175" y="4033838"/>
            <a:ext cx="2760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kilo(gramme)</a:t>
            </a:r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5178425" y="2157413"/>
            <a:ext cx="1828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package</a:t>
            </a:r>
          </a:p>
        </p:txBody>
      </p:sp>
      <p:sp>
        <p:nvSpPr>
          <p:cNvPr id="174089" name="Text Box 9"/>
          <p:cNvSpPr txBox="1">
            <a:spLocks noChangeArrowheads="1"/>
          </p:cNvSpPr>
          <p:nvPr/>
        </p:nvSpPr>
        <p:spPr bwMode="auto">
          <a:xfrm>
            <a:off x="5187950" y="2786063"/>
            <a:ext cx="877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jar</a:t>
            </a:r>
          </a:p>
        </p:txBody>
      </p:sp>
      <p:sp>
        <p:nvSpPr>
          <p:cNvPr id="174090" name="Text Box 10"/>
          <p:cNvSpPr txBox="1">
            <a:spLocks noChangeArrowheads="1"/>
          </p:cNvSpPr>
          <p:nvPr/>
        </p:nvSpPr>
        <p:spPr bwMode="auto">
          <a:xfrm>
            <a:off x="5183188" y="3395663"/>
            <a:ext cx="12938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gram</a:t>
            </a:r>
          </a:p>
        </p:txBody>
      </p:sp>
      <p:sp>
        <p:nvSpPr>
          <p:cNvPr id="174091" name="Text Box 11"/>
          <p:cNvSpPr txBox="1">
            <a:spLocks noChangeArrowheads="1"/>
          </p:cNvSpPr>
          <p:nvPr/>
        </p:nvSpPr>
        <p:spPr bwMode="auto">
          <a:xfrm>
            <a:off x="5187950" y="4000500"/>
            <a:ext cx="1828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kilogram</a:t>
            </a:r>
          </a:p>
        </p:txBody>
      </p:sp>
      <p:sp>
        <p:nvSpPr>
          <p:cNvPr id="174092" name="Rectangle 12"/>
          <p:cNvSpPr>
            <a:spLocks noChangeArrowheads="1"/>
          </p:cNvSpPr>
          <p:nvPr/>
        </p:nvSpPr>
        <p:spPr bwMode="auto">
          <a:xfrm>
            <a:off x="1019175" y="4662488"/>
            <a:ext cx="1724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livre</a:t>
            </a:r>
          </a:p>
        </p:txBody>
      </p:sp>
      <p:sp>
        <p:nvSpPr>
          <p:cNvPr id="174093" name="Text Box 13"/>
          <p:cNvSpPr txBox="1">
            <a:spLocks noChangeArrowheads="1"/>
          </p:cNvSpPr>
          <p:nvPr/>
        </p:nvSpPr>
        <p:spPr bwMode="auto">
          <a:xfrm>
            <a:off x="5181600" y="4657725"/>
            <a:ext cx="147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pound</a:t>
            </a:r>
          </a:p>
        </p:txBody>
      </p:sp>
      <p:sp>
        <p:nvSpPr>
          <p:cNvPr id="174095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74096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/>
      <p:bldP spid="174085" grpId="0"/>
      <p:bldP spid="174086" grpId="0"/>
      <p:bldP spid="174087" grpId="0"/>
      <p:bldP spid="174088" grpId="0"/>
      <p:bldP spid="174089" grpId="0"/>
      <p:bldP spid="174090" grpId="0"/>
      <p:bldP spid="174091" grpId="0"/>
      <p:bldP spid="174092" grpId="0"/>
      <p:bldP spid="17409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Text Box 3"/>
          <p:cNvSpPr txBox="1">
            <a:spLocks noChangeArrowheads="1"/>
          </p:cNvSpPr>
          <p:nvPr/>
        </p:nvSpPr>
        <p:spPr bwMode="auto">
          <a:xfrm>
            <a:off x="685800" y="1519238"/>
            <a:ext cx="3886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quantities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75108" name="Text Box 4"/>
          <p:cNvSpPr txBox="1">
            <a:spLocks noChangeArrowheads="1"/>
          </p:cNvSpPr>
          <p:nvPr/>
        </p:nvSpPr>
        <p:spPr bwMode="auto">
          <a:xfrm>
            <a:off x="1019175" y="2160588"/>
            <a:ext cx="1254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litre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5109" name="Rectangle 5"/>
          <p:cNvSpPr>
            <a:spLocks noChangeArrowheads="1"/>
          </p:cNvSpPr>
          <p:nvPr/>
        </p:nvSpPr>
        <p:spPr bwMode="auto">
          <a:xfrm>
            <a:off x="1019175" y="2800350"/>
            <a:ext cx="2325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douzaine</a:t>
            </a:r>
          </a:p>
        </p:txBody>
      </p:sp>
      <p:sp>
        <p:nvSpPr>
          <p:cNvPr id="175110" name="Rectangle 6"/>
          <p:cNvSpPr>
            <a:spLocks noChangeArrowheads="1"/>
          </p:cNvSpPr>
          <p:nvPr/>
        </p:nvSpPr>
        <p:spPr bwMode="auto">
          <a:xfrm>
            <a:off x="1019175" y="3409950"/>
            <a:ext cx="1670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boîte</a:t>
            </a:r>
          </a:p>
        </p:txBody>
      </p:sp>
      <p:sp>
        <p:nvSpPr>
          <p:cNvPr id="175111" name="Rectangle 7"/>
          <p:cNvSpPr>
            <a:spLocks noChangeArrowheads="1"/>
          </p:cNvSpPr>
          <p:nvPr/>
        </p:nvSpPr>
        <p:spPr bwMode="auto">
          <a:xfrm>
            <a:off x="1019175" y="4033838"/>
            <a:ext cx="220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bouteille</a:t>
            </a:r>
          </a:p>
        </p:txBody>
      </p:sp>
      <p:sp>
        <p:nvSpPr>
          <p:cNvPr id="175112" name="Text Box 8"/>
          <p:cNvSpPr txBox="1">
            <a:spLocks noChangeArrowheads="1"/>
          </p:cNvSpPr>
          <p:nvPr/>
        </p:nvSpPr>
        <p:spPr bwMode="auto">
          <a:xfrm>
            <a:off x="5178425" y="2157413"/>
            <a:ext cx="1055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liter</a:t>
            </a:r>
          </a:p>
        </p:txBody>
      </p:sp>
      <p:sp>
        <p:nvSpPr>
          <p:cNvPr id="175113" name="Text Box 9"/>
          <p:cNvSpPr txBox="1">
            <a:spLocks noChangeArrowheads="1"/>
          </p:cNvSpPr>
          <p:nvPr/>
        </p:nvSpPr>
        <p:spPr bwMode="auto">
          <a:xfrm>
            <a:off x="5187950" y="2786063"/>
            <a:ext cx="14525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dozen</a:t>
            </a:r>
          </a:p>
        </p:txBody>
      </p:sp>
      <p:sp>
        <p:nvSpPr>
          <p:cNvPr id="175114" name="Text Box 10"/>
          <p:cNvSpPr txBox="1">
            <a:spLocks noChangeArrowheads="1"/>
          </p:cNvSpPr>
          <p:nvPr/>
        </p:nvSpPr>
        <p:spPr bwMode="auto">
          <a:xfrm>
            <a:off x="5183188" y="3395663"/>
            <a:ext cx="19256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tin, a can</a:t>
            </a:r>
          </a:p>
        </p:txBody>
      </p:sp>
      <p:sp>
        <p:nvSpPr>
          <p:cNvPr id="175115" name="Text Box 11"/>
          <p:cNvSpPr txBox="1">
            <a:spLocks noChangeArrowheads="1"/>
          </p:cNvSpPr>
          <p:nvPr/>
        </p:nvSpPr>
        <p:spPr bwMode="auto">
          <a:xfrm>
            <a:off x="5187950" y="4000500"/>
            <a:ext cx="1352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bottle</a:t>
            </a:r>
          </a:p>
        </p:txBody>
      </p:sp>
      <p:sp>
        <p:nvSpPr>
          <p:cNvPr id="175116" name="Rectangle 12"/>
          <p:cNvSpPr>
            <a:spLocks noChangeArrowheads="1"/>
          </p:cNvSpPr>
          <p:nvPr/>
        </p:nvSpPr>
        <p:spPr bwMode="auto">
          <a:xfrm>
            <a:off x="1019175" y="4662488"/>
            <a:ext cx="2105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tranche</a:t>
            </a:r>
          </a:p>
        </p:txBody>
      </p:sp>
      <p:sp>
        <p:nvSpPr>
          <p:cNvPr id="175117" name="Text Box 13"/>
          <p:cNvSpPr txBox="1">
            <a:spLocks noChangeArrowheads="1"/>
          </p:cNvSpPr>
          <p:nvPr/>
        </p:nvSpPr>
        <p:spPr bwMode="auto">
          <a:xfrm>
            <a:off x="5181600" y="4657725"/>
            <a:ext cx="119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slice</a:t>
            </a:r>
          </a:p>
        </p:txBody>
      </p:sp>
      <p:sp>
        <p:nvSpPr>
          <p:cNvPr id="175119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75120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8" grpId="0"/>
      <p:bldP spid="175109" grpId="0"/>
      <p:bldP spid="175110" grpId="0"/>
      <p:bldP spid="175111" grpId="0"/>
      <p:bldP spid="175112" grpId="0"/>
      <p:bldP spid="175113" grpId="0"/>
      <p:bldP spid="175114" grpId="0"/>
      <p:bldP spid="175115" grpId="0"/>
      <p:bldP spid="175116" grpId="0"/>
      <p:bldP spid="17511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685800" y="1519238"/>
            <a:ext cx="7010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Other useful words and expressions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1019175" y="2160588"/>
            <a:ext cx="23447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aller chercher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6133" name="Rectangle 5"/>
          <p:cNvSpPr>
            <a:spLocks noChangeArrowheads="1"/>
          </p:cNvSpPr>
          <p:nvPr/>
        </p:nvSpPr>
        <p:spPr bwMode="auto">
          <a:xfrm>
            <a:off x="1019175" y="2800350"/>
            <a:ext cx="2441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il n’y a plus de</a:t>
            </a:r>
          </a:p>
        </p:txBody>
      </p:sp>
      <p:sp>
        <p:nvSpPr>
          <p:cNvPr id="176134" name="Rectangle 6"/>
          <p:cNvSpPr>
            <a:spLocks noChangeArrowheads="1"/>
          </p:cNvSpPr>
          <p:nvPr/>
        </p:nvSpPr>
        <p:spPr bwMode="auto">
          <a:xfrm>
            <a:off x="1019175" y="3409950"/>
            <a:ext cx="1789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je regrette</a:t>
            </a:r>
          </a:p>
        </p:txBody>
      </p:sp>
      <p:sp>
        <p:nvSpPr>
          <p:cNvPr id="176135" name="Rectangle 7"/>
          <p:cNvSpPr>
            <a:spLocks noChangeArrowheads="1"/>
          </p:cNvSpPr>
          <p:nvPr/>
        </p:nvSpPr>
        <p:spPr bwMode="auto">
          <a:xfrm>
            <a:off x="1019175" y="4033838"/>
            <a:ext cx="26400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C’est combien?</a:t>
            </a:r>
          </a:p>
        </p:txBody>
      </p:sp>
      <p:sp>
        <p:nvSpPr>
          <p:cNvPr id="176136" name="Text Box 8"/>
          <p:cNvSpPr txBox="1">
            <a:spLocks noChangeArrowheads="1"/>
          </p:cNvSpPr>
          <p:nvPr/>
        </p:nvSpPr>
        <p:spPr bwMode="auto">
          <a:xfrm>
            <a:off x="5178425" y="2157413"/>
            <a:ext cx="15700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to go get</a:t>
            </a:r>
          </a:p>
        </p:txBody>
      </p:sp>
      <p:sp>
        <p:nvSpPr>
          <p:cNvPr id="176137" name="Text Box 9"/>
          <p:cNvSpPr txBox="1">
            <a:spLocks noChangeArrowheads="1"/>
          </p:cNvSpPr>
          <p:nvPr/>
        </p:nvSpPr>
        <p:spPr bwMode="auto">
          <a:xfrm>
            <a:off x="5187950" y="2786063"/>
            <a:ext cx="3373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there is/are no more</a:t>
            </a:r>
          </a:p>
        </p:txBody>
      </p:sp>
      <p:sp>
        <p:nvSpPr>
          <p:cNvPr id="176138" name="Text Box 10"/>
          <p:cNvSpPr txBox="1">
            <a:spLocks noChangeArrowheads="1"/>
          </p:cNvSpPr>
          <p:nvPr/>
        </p:nvSpPr>
        <p:spPr bwMode="auto">
          <a:xfrm>
            <a:off x="5183188" y="3395663"/>
            <a:ext cx="1766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I am sorry</a:t>
            </a:r>
          </a:p>
        </p:txBody>
      </p:sp>
      <p:sp>
        <p:nvSpPr>
          <p:cNvPr id="176139" name="Text Box 11"/>
          <p:cNvSpPr txBox="1">
            <a:spLocks noChangeArrowheads="1"/>
          </p:cNvSpPr>
          <p:nvPr/>
        </p:nvSpPr>
        <p:spPr bwMode="auto">
          <a:xfrm>
            <a:off x="5187950" y="4000500"/>
            <a:ext cx="2065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How much?</a:t>
            </a:r>
          </a:p>
        </p:txBody>
      </p:sp>
      <p:sp>
        <p:nvSpPr>
          <p:cNvPr id="176140" name="Rectangle 12"/>
          <p:cNvSpPr>
            <a:spLocks noChangeArrowheads="1"/>
          </p:cNvSpPr>
          <p:nvPr/>
        </p:nvSpPr>
        <p:spPr bwMode="auto">
          <a:xfrm>
            <a:off x="1019175" y="4662488"/>
            <a:ext cx="2943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Ça fait combien?</a:t>
            </a:r>
          </a:p>
        </p:txBody>
      </p:sp>
      <p:sp>
        <p:nvSpPr>
          <p:cNvPr id="176141" name="Text Box 13"/>
          <p:cNvSpPr txBox="1">
            <a:spLocks noChangeArrowheads="1"/>
          </p:cNvSpPr>
          <p:nvPr/>
        </p:nvSpPr>
        <p:spPr bwMode="auto">
          <a:xfrm>
            <a:off x="5181600" y="4657725"/>
            <a:ext cx="2065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How much?</a:t>
            </a:r>
          </a:p>
        </p:txBody>
      </p:sp>
      <p:sp>
        <p:nvSpPr>
          <p:cNvPr id="176143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76144" name="Text Box 16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6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2" grpId="0"/>
      <p:bldP spid="176133" grpId="0"/>
      <p:bldP spid="176134" grpId="0"/>
      <p:bldP spid="176135" grpId="0"/>
      <p:bldP spid="176136" grpId="0"/>
      <p:bldP spid="176137" grpId="0"/>
      <p:bldP spid="176138" grpId="0"/>
      <p:bldP spid="176139" grpId="0"/>
      <p:bldP spid="176140" grpId="0"/>
      <p:bldP spid="1761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6" name="Picture 8" descr="FR01-05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487488"/>
            <a:ext cx="5194300" cy="3617912"/>
          </a:xfrm>
          <a:noFill/>
          <a:ln>
            <a:miter lim="800000"/>
            <a:headEnd/>
            <a:tailEnd/>
          </a:ln>
        </p:spPr>
      </p:pic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4071938" y="1779588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saucisson</a:t>
            </a:r>
            <a:endParaRPr lang="en-US" sz="1600" b="1"/>
          </a:p>
        </p:txBody>
      </p:sp>
      <p:sp>
        <p:nvSpPr>
          <p:cNvPr id="99339" name="Text Box 11"/>
          <p:cNvSpPr txBox="1">
            <a:spLocks noChangeArrowheads="1"/>
          </p:cNvSpPr>
          <p:nvPr/>
        </p:nvSpPr>
        <p:spPr bwMode="auto">
          <a:xfrm>
            <a:off x="5319713" y="422275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jambon</a:t>
            </a:r>
            <a:endParaRPr lang="en-US" sz="1600" b="1"/>
          </a:p>
        </p:txBody>
      </p:sp>
      <p:pic>
        <p:nvPicPr>
          <p:cNvPr id="99341" name="Picture 13" descr="audio-small">
            <a:hlinkClick r:id="" action="ppaction://noaction">
              <a:snd r:embed="rId3" name="2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61975"/>
            <a:ext cx="228600" cy="215900"/>
          </a:xfrm>
          <a:prstGeom prst="rect">
            <a:avLst/>
          </a:prstGeom>
          <a:noFill/>
        </p:spPr>
      </p:pic>
      <p:sp>
        <p:nvSpPr>
          <p:cNvPr id="99345" name="Text Box 17"/>
          <p:cNvSpPr txBox="1">
            <a:spLocks noChangeArrowheads="1"/>
          </p:cNvSpPr>
          <p:nvPr/>
        </p:nvSpPr>
        <p:spPr bwMode="auto">
          <a:xfrm>
            <a:off x="19050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charcuterie</a:t>
            </a:r>
          </a:p>
        </p:txBody>
      </p:sp>
      <p:pic>
        <p:nvPicPr>
          <p:cNvPr id="99342" name="Picture 14" descr="audio-small">
            <a:hlinkClick r:id="" action="ppaction://noaction">
              <a:snd r:embed="rId5" name="2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1852613"/>
            <a:ext cx="228600" cy="215900"/>
          </a:xfrm>
          <a:prstGeom prst="rect">
            <a:avLst/>
          </a:prstGeom>
          <a:noFill/>
        </p:spPr>
      </p:pic>
      <p:pic>
        <p:nvPicPr>
          <p:cNvPr id="99343" name="Picture 15" descr="audio-small">
            <a:hlinkClick r:id="" action="ppaction://noaction">
              <a:snd r:embed="rId6" name="2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0" y="4291013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8" grpId="0"/>
      <p:bldP spid="9933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5" name="Text Box 3"/>
          <p:cNvSpPr txBox="1">
            <a:spLocks noChangeArrowheads="1"/>
          </p:cNvSpPr>
          <p:nvPr/>
        </p:nvSpPr>
        <p:spPr bwMode="auto">
          <a:xfrm>
            <a:off x="685800" y="1471613"/>
            <a:ext cx="7010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Other useful words and expressions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77156" name="Text Box 4"/>
          <p:cNvSpPr txBox="1">
            <a:spLocks noChangeArrowheads="1"/>
          </p:cNvSpPr>
          <p:nvPr/>
        </p:nvSpPr>
        <p:spPr bwMode="auto">
          <a:xfrm>
            <a:off x="1019175" y="1993900"/>
            <a:ext cx="1952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bon(ne)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1003300" y="2544763"/>
            <a:ext cx="28067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Vous voulez </a:t>
            </a:r>
          </a:p>
          <a:p>
            <a:r>
              <a:rPr lang="fr-FR" sz="2800">
                <a:solidFill>
                  <a:schemeClr val="bg1"/>
                </a:solidFill>
              </a:rPr>
              <a:t>   autre chose?</a:t>
            </a:r>
          </a:p>
        </p:txBody>
      </p:sp>
      <p:sp>
        <p:nvSpPr>
          <p:cNvPr id="177158" name="Rectangle 6"/>
          <p:cNvSpPr>
            <a:spLocks noChangeArrowheads="1"/>
          </p:cNvSpPr>
          <p:nvPr/>
        </p:nvSpPr>
        <p:spPr bwMode="auto">
          <a:xfrm>
            <a:off x="1019175" y="3467100"/>
            <a:ext cx="2257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Et avec ça?</a:t>
            </a:r>
          </a:p>
        </p:txBody>
      </p:sp>
      <p:sp>
        <p:nvSpPr>
          <p:cNvPr id="177159" name="Rectangle 7"/>
          <p:cNvSpPr>
            <a:spLocks noChangeArrowheads="1"/>
          </p:cNvSpPr>
          <p:nvPr/>
        </p:nvSpPr>
        <p:spPr bwMode="auto">
          <a:xfrm>
            <a:off x="1019175" y="3995738"/>
            <a:ext cx="2028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C’est tout.</a:t>
            </a:r>
          </a:p>
        </p:txBody>
      </p:sp>
      <p:sp>
        <p:nvSpPr>
          <p:cNvPr id="177160" name="Text Box 8"/>
          <p:cNvSpPr txBox="1">
            <a:spLocks noChangeArrowheads="1"/>
          </p:cNvSpPr>
          <p:nvPr/>
        </p:nvSpPr>
        <p:spPr bwMode="auto">
          <a:xfrm>
            <a:off x="5178425" y="1990725"/>
            <a:ext cx="977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good</a:t>
            </a:r>
          </a:p>
        </p:txBody>
      </p:sp>
      <p:sp>
        <p:nvSpPr>
          <p:cNvPr id="177161" name="Text Box 9"/>
          <p:cNvSpPr txBox="1">
            <a:spLocks noChangeArrowheads="1"/>
          </p:cNvSpPr>
          <p:nvPr/>
        </p:nvSpPr>
        <p:spPr bwMode="auto">
          <a:xfrm>
            <a:off x="5187950" y="2547938"/>
            <a:ext cx="2965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Would you like </a:t>
            </a:r>
          </a:p>
          <a:p>
            <a:r>
              <a:rPr lang="en-US" sz="2800" i="1">
                <a:solidFill>
                  <a:schemeClr val="bg1"/>
                </a:solidFill>
              </a:rPr>
              <a:t>   anything else?</a:t>
            </a:r>
          </a:p>
        </p:txBody>
      </p:sp>
      <p:sp>
        <p:nvSpPr>
          <p:cNvPr id="177162" name="Text Box 10"/>
          <p:cNvSpPr txBox="1">
            <a:spLocks noChangeArrowheads="1"/>
          </p:cNvSpPr>
          <p:nvPr/>
        </p:nvSpPr>
        <p:spPr bwMode="auto">
          <a:xfrm>
            <a:off x="5183188" y="3481388"/>
            <a:ext cx="2439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And with that?</a:t>
            </a:r>
          </a:p>
        </p:txBody>
      </p:sp>
      <p:sp>
        <p:nvSpPr>
          <p:cNvPr id="177163" name="Text Box 11"/>
          <p:cNvSpPr txBox="1">
            <a:spLocks noChangeArrowheads="1"/>
          </p:cNvSpPr>
          <p:nvPr/>
        </p:nvSpPr>
        <p:spPr bwMode="auto">
          <a:xfrm>
            <a:off x="5187950" y="4005263"/>
            <a:ext cx="1708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That’s all.</a:t>
            </a:r>
          </a:p>
        </p:txBody>
      </p:sp>
      <p:sp>
        <p:nvSpPr>
          <p:cNvPr id="177164" name="Rectangle 12"/>
          <p:cNvSpPr>
            <a:spLocks noChangeArrowheads="1"/>
          </p:cNvSpPr>
          <p:nvPr/>
        </p:nvSpPr>
        <p:spPr bwMode="auto">
          <a:xfrm>
            <a:off x="1019175" y="4562475"/>
            <a:ext cx="2028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Pourquoi?</a:t>
            </a:r>
            <a:endParaRPr lang="fr-FR" sz="2800">
              <a:solidFill>
                <a:schemeClr val="bg1"/>
              </a:solidFill>
            </a:endParaRPr>
          </a:p>
        </p:txBody>
      </p:sp>
      <p:sp>
        <p:nvSpPr>
          <p:cNvPr id="177165" name="Text Box 13"/>
          <p:cNvSpPr txBox="1">
            <a:spLocks noChangeArrowheads="1"/>
          </p:cNvSpPr>
          <p:nvPr/>
        </p:nvSpPr>
        <p:spPr bwMode="auto">
          <a:xfrm>
            <a:off x="5181600" y="4557713"/>
            <a:ext cx="10937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Why?</a:t>
            </a:r>
          </a:p>
        </p:txBody>
      </p:sp>
      <p:sp>
        <p:nvSpPr>
          <p:cNvPr id="177166" name="Rectangle 14"/>
          <p:cNvSpPr>
            <a:spLocks noChangeArrowheads="1"/>
          </p:cNvSpPr>
          <p:nvPr/>
        </p:nvSpPr>
        <p:spPr bwMode="auto">
          <a:xfrm>
            <a:off x="1019175" y="5110163"/>
            <a:ext cx="1876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parce que</a:t>
            </a:r>
          </a:p>
        </p:txBody>
      </p:sp>
      <p:sp>
        <p:nvSpPr>
          <p:cNvPr id="177167" name="Text Box 15"/>
          <p:cNvSpPr txBox="1">
            <a:spLocks noChangeArrowheads="1"/>
          </p:cNvSpPr>
          <p:nvPr/>
        </p:nvSpPr>
        <p:spPr bwMode="auto">
          <a:xfrm>
            <a:off x="5181600" y="5105400"/>
            <a:ext cx="1531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because</a:t>
            </a:r>
          </a:p>
        </p:txBody>
      </p:sp>
      <p:sp>
        <p:nvSpPr>
          <p:cNvPr id="177169" name="Text Box 17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77170" name="Text Box 18"/>
          <p:cNvSpPr txBox="1">
            <a:spLocks noChangeArrowheads="1"/>
          </p:cNvSpPr>
          <p:nvPr/>
        </p:nvSpPr>
        <p:spPr bwMode="auto">
          <a:xfrm>
            <a:off x="1731963" y="942975"/>
            <a:ext cx="267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(French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–English)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177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6" grpId="0"/>
      <p:bldP spid="177157" grpId="0"/>
      <p:bldP spid="177158" grpId="0"/>
      <p:bldP spid="177159" grpId="0"/>
      <p:bldP spid="177160" grpId="0"/>
      <p:bldP spid="177161" grpId="0"/>
      <p:bldP spid="177162" grpId="0"/>
      <p:bldP spid="177163" grpId="0"/>
      <p:bldP spid="177164" grpId="0"/>
      <p:bldP spid="177165" grpId="0"/>
      <p:bldP spid="177166" grpId="0"/>
      <p:bldP spid="17716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Text Box 2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78179" name="Text Box 3"/>
          <p:cNvSpPr txBox="1">
            <a:spLocks noChangeArrowheads="1"/>
          </p:cNvSpPr>
          <p:nvPr/>
        </p:nvSpPr>
        <p:spPr bwMode="auto">
          <a:xfrm>
            <a:off x="609600" y="148590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Shopping for food</a:t>
            </a:r>
          </a:p>
        </p:txBody>
      </p:sp>
      <p:sp>
        <p:nvSpPr>
          <p:cNvPr id="178180" name="Text Box 4"/>
          <p:cNvSpPr txBox="1">
            <a:spLocks noChangeArrowheads="1"/>
          </p:cNvSpPr>
          <p:nvPr/>
        </p:nvSpPr>
        <p:spPr bwMode="auto">
          <a:xfrm>
            <a:off x="4800600" y="3829050"/>
            <a:ext cx="2403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pâtisserie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8181" name="Text Box 5"/>
          <p:cNvSpPr txBox="1">
            <a:spLocks noChangeArrowheads="1"/>
          </p:cNvSpPr>
          <p:nvPr/>
        </p:nvSpPr>
        <p:spPr bwMode="auto">
          <a:xfrm>
            <a:off x="4806950" y="3162300"/>
            <a:ext cx="2841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boulangerie</a:t>
            </a:r>
            <a:r>
              <a:rPr lang="en-US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78182" name="Text Box 6"/>
          <p:cNvSpPr txBox="1">
            <a:spLocks noChangeArrowheads="1"/>
          </p:cNvSpPr>
          <p:nvPr/>
        </p:nvSpPr>
        <p:spPr bwMode="auto">
          <a:xfrm>
            <a:off x="4806950" y="2136775"/>
            <a:ext cx="3786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faire les courses </a:t>
            </a:r>
            <a:r>
              <a:rPr lang="en-US" sz="2800" i="1">
                <a:solidFill>
                  <a:schemeClr val="bg1"/>
                </a:solidFill>
              </a:rPr>
              <a:t>(f. pl.)</a:t>
            </a:r>
          </a:p>
        </p:txBody>
      </p:sp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990600" y="2143125"/>
            <a:ext cx="2895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to do the grocery   </a:t>
            </a:r>
          </a:p>
          <a:p>
            <a:r>
              <a:rPr lang="en-US" sz="2800" i="1">
                <a:solidFill>
                  <a:schemeClr val="bg1"/>
                </a:solidFill>
              </a:rPr>
              <a:t>   shopping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78184" name="Text Box 8"/>
          <p:cNvSpPr txBox="1">
            <a:spLocks noChangeArrowheads="1"/>
          </p:cNvSpPr>
          <p:nvPr/>
        </p:nvSpPr>
        <p:spPr bwMode="auto">
          <a:xfrm>
            <a:off x="1003300" y="3171825"/>
            <a:ext cx="1550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bakery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78185" name="Text Box 9"/>
          <p:cNvSpPr txBox="1">
            <a:spLocks noChangeArrowheads="1"/>
          </p:cNvSpPr>
          <p:nvPr/>
        </p:nvSpPr>
        <p:spPr bwMode="auto">
          <a:xfrm>
            <a:off x="990600" y="3824288"/>
            <a:ext cx="35893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bakery, pastry shop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78186" name="Text Box 10"/>
          <p:cNvSpPr txBox="1">
            <a:spLocks noChangeArrowheads="1"/>
          </p:cNvSpPr>
          <p:nvPr/>
        </p:nvSpPr>
        <p:spPr bwMode="auto">
          <a:xfrm>
            <a:off x="4806950" y="4433888"/>
            <a:ext cx="22653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crémerie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8187" name="Text Box 11"/>
          <p:cNvSpPr txBox="1">
            <a:spLocks noChangeArrowheads="1"/>
          </p:cNvSpPr>
          <p:nvPr/>
        </p:nvSpPr>
        <p:spPr bwMode="auto">
          <a:xfrm>
            <a:off x="990600" y="4433888"/>
            <a:ext cx="21447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dairy store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78188" name="Text Box 12"/>
          <p:cNvSpPr txBox="1">
            <a:spLocks noChangeArrowheads="1"/>
          </p:cNvSpPr>
          <p:nvPr/>
        </p:nvSpPr>
        <p:spPr bwMode="auto">
          <a:xfrm>
            <a:off x="4806950" y="5043488"/>
            <a:ext cx="2444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boucherie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8189" name="Text Box 13"/>
          <p:cNvSpPr txBox="1">
            <a:spLocks noChangeArrowheads="1"/>
          </p:cNvSpPr>
          <p:nvPr/>
        </p:nvSpPr>
        <p:spPr bwMode="auto">
          <a:xfrm>
            <a:off x="990600" y="5043488"/>
            <a:ext cx="2541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butcher shop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78190" name="Text Box 14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0" grpId="0"/>
      <p:bldP spid="178181" grpId="0"/>
      <p:bldP spid="178182" grpId="0"/>
      <p:bldP spid="178183" grpId="0"/>
      <p:bldP spid="178184" grpId="0"/>
      <p:bldP spid="178185" grpId="0"/>
      <p:bldP spid="178186" grpId="0"/>
      <p:bldP spid="178187" grpId="0"/>
      <p:bldP spid="178188" grpId="0"/>
      <p:bldP spid="17818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609600" y="146685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Shopping for food</a:t>
            </a:r>
          </a:p>
        </p:txBody>
      </p:sp>
      <p:sp>
        <p:nvSpPr>
          <p:cNvPr id="179204" name="Text Box 4"/>
          <p:cNvSpPr txBox="1">
            <a:spLocks noChangeArrowheads="1"/>
          </p:cNvSpPr>
          <p:nvPr/>
        </p:nvSpPr>
        <p:spPr bwMode="auto">
          <a:xfrm>
            <a:off x="5181600" y="3448050"/>
            <a:ext cx="2127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épicerie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9205" name="Text Box 5"/>
          <p:cNvSpPr txBox="1">
            <a:spLocks noChangeArrowheads="1"/>
          </p:cNvSpPr>
          <p:nvPr/>
        </p:nvSpPr>
        <p:spPr bwMode="auto">
          <a:xfrm>
            <a:off x="5187950" y="2781300"/>
            <a:ext cx="264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charcuterie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9206" name="Text Box 6"/>
          <p:cNvSpPr txBox="1">
            <a:spLocks noChangeArrowheads="1"/>
          </p:cNvSpPr>
          <p:nvPr/>
        </p:nvSpPr>
        <p:spPr bwMode="auto">
          <a:xfrm>
            <a:off x="5187950" y="2117725"/>
            <a:ext cx="2900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poissonnerie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9207" name="Text Box 7"/>
          <p:cNvSpPr txBox="1">
            <a:spLocks noChangeArrowheads="1"/>
          </p:cNvSpPr>
          <p:nvPr/>
        </p:nvSpPr>
        <p:spPr bwMode="auto">
          <a:xfrm>
            <a:off x="990600" y="2124075"/>
            <a:ext cx="2895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seafood store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79208" name="Text Box 8"/>
          <p:cNvSpPr txBox="1">
            <a:spLocks noChangeArrowheads="1"/>
          </p:cNvSpPr>
          <p:nvPr/>
        </p:nvSpPr>
        <p:spPr bwMode="auto">
          <a:xfrm>
            <a:off x="1003300" y="2790825"/>
            <a:ext cx="29575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pork store (deli)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79209" name="Text Box 9"/>
          <p:cNvSpPr txBox="1">
            <a:spLocks noChangeArrowheads="1"/>
          </p:cNvSpPr>
          <p:nvPr/>
        </p:nvSpPr>
        <p:spPr bwMode="auto">
          <a:xfrm>
            <a:off x="990600" y="3443288"/>
            <a:ext cx="25606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grocery store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79210" name="Text Box 10"/>
          <p:cNvSpPr txBox="1">
            <a:spLocks noChangeArrowheads="1"/>
          </p:cNvSpPr>
          <p:nvPr/>
        </p:nvSpPr>
        <p:spPr bwMode="auto">
          <a:xfrm>
            <a:off x="5187950" y="4052888"/>
            <a:ext cx="18684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marché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79211" name="Text Box 11"/>
          <p:cNvSpPr txBox="1">
            <a:spLocks noChangeArrowheads="1"/>
          </p:cNvSpPr>
          <p:nvPr/>
        </p:nvSpPr>
        <p:spPr bwMode="auto">
          <a:xfrm>
            <a:off x="990600" y="4052888"/>
            <a:ext cx="15700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market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79213" name="Text Box 13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79214" name="Text Box 14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9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4" grpId="0"/>
      <p:bldP spid="179205" grpId="0"/>
      <p:bldP spid="179206" grpId="0"/>
      <p:bldP spid="179207" grpId="0"/>
      <p:bldP spid="179208" grpId="0"/>
      <p:bldP spid="179209" grpId="0"/>
      <p:bldP spid="179210" grpId="0"/>
      <p:bldP spid="179211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7" name="Text Box 3"/>
          <p:cNvSpPr txBox="1">
            <a:spLocks noChangeArrowheads="1"/>
          </p:cNvSpPr>
          <p:nvPr/>
        </p:nvSpPr>
        <p:spPr bwMode="auto">
          <a:xfrm>
            <a:off x="609600" y="148113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CC00"/>
                </a:solidFill>
              </a:rPr>
              <a:t>Shopping for food</a:t>
            </a:r>
          </a:p>
        </p:txBody>
      </p:sp>
      <p:sp>
        <p:nvSpPr>
          <p:cNvPr id="180228" name="Text Box 4"/>
          <p:cNvSpPr txBox="1">
            <a:spLocks noChangeArrowheads="1"/>
          </p:cNvSpPr>
          <p:nvPr/>
        </p:nvSpPr>
        <p:spPr bwMode="auto">
          <a:xfrm>
            <a:off x="4648200" y="3462338"/>
            <a:ext cx="12334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sac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0229" name="Text Box 5"/>
          <p:cNvSpPr txBox="1">
            <a:spLocks noChangeArrowheads="1"/>
          </p:cNvSpPr>
          <p:nvPr/>
        </p:nvSpPr>
        <p:spPr bwMode="auto">
          <a:xfrm>
            <a:off x="4654550" y="2795588"/>
            <a:ext cx="31384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un(e) marchand(e)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0230" name="Text Box 6"/>
          <p:cNvSpPr txBox="1">
            <a:spLocks noChangeArrowheads="1"/>
          </p:cNvSpPr>
          <p:nvPr/>
        </p:nvSpPr>
        <p:spPr bwMode="auto">
          <a:xfrm>
            <a:off x="4654550" y="2132013"/>
            <a:ext cx="2760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supermarché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0231" name="Text Box 7"/>
          <p:cNvSpPr txBox="1">
            <a:spLocks noChangeArrowheads="1"/>
          </p:cNvSpPr>
          <p:nvPr/>
        </p:nvSpPr>
        <p:spPr bwMode="auto">
          <a:xfrm>
            <a:off x="990600" y="2138363"/>
            <a:ext cx="2895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supermarket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80232" name="Text Box 8"/>
          <p:cNvSpPr txBox="1">
            <a:spLocks noChangeArrowheads="1"/>
          </p:cNvSpPr>
          <p:nvPr/>
        </p:nvSpPr>
        <p:spPr bwMode="auto">
          <a:xfrm>
            <a:off x="1003300" y="2805113"/>
            <a:ext cx="19669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merchant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80233" name="Text Box 9"/>
          <p:cNvSpPr txBox="1">
            <a:spLocks noChangeArrowheads="1"/>
          </p:cNvSpPr>
          <p:nvPr/>
        </p:nvSpPr>
        <p:spPr bwMode="auto">
          <a:xfrm>
            <a:off x="990600" y="3457575"/>
            <a:ext cx="1076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bag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80234" name="Text Box 10"/>
          <p:cNvSpPr txBox="1">
            <a:spLocks noChangeArrowheads="1"/>
          </p:cNvSpPr>
          <p:nvPr/>
        </p:nvSpPr>
        <p:spPr bwMode="auto">
          <a:xfrm>
            <a:off x="4654550" y="4067175"/>
            <a:ext cx="1790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surgelé(e)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0235" name="Text Box 11"/>
          <p:cNvSpPr txBox="1">
            <a:spLocks noChangeArrowheads="1"/>
          </p:cNvSpPr>
          <p:nvPr/>
        </p:nvSpPr>
        <p:spPr bwMode="auto">
          <a:xfrm>
            <a:off x="990600" y="4067175"/>
            <a:ext cx="1174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frozen</a:t>
            </a:r>
            <a:endParaRPr lang="en-US" sz="2800" i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80237" name="Text Box 13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80238" name="Text Box 14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8" grpId="0"/>
      <p:bldP spid="180229" grpId="0"/>
      <p:bldP spid="180230" grpId="0"/>
      <p:bldP spid="180231" grpId="0"/>
      <p:bldP spid="180232" grpId="0"/>
      <p:bldP spid="180233" grpId="0"/>
      <p:bldP spid="180234" grpId="0"/>
      <p:bldP spid="18023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1" name="Text Box 3"/>
          <p:cNvSpPr txBox="1">
            <a:spLocks noChangeArrowheads="1"/>
          </p:cNvSpPr>
          <p:nvPr/>
        </p:nvSpPr>
        <p:spPr bwMode="auto">
          <a:xfrm>
            <a:off x="685800" y="149225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81252" name="Text Box 4"/>
          <p:cNvSpPr txBox="1">
            <a:spLocks noChangeArrowheads="1"/>
          </p:cNvSpPr>
          <p:nvPr/>
        </p:nvSpPr>
        <p:spPr bwMode="auto">
          <a:xfrm>
            <a:off x="5529263" y="2133600"/>
            <a:ext cx="1354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pain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1253" name="Rectangle 5"/>
          <p:cNvSpPr>
            <a:spLocks noChangeArrowheads="1"/>
          </p:cNvSpPr>
          <p:nvPr/>
        </p:nvSpPr>
        <p:spPr bwMode="auto">
          <a:xfrm>
            <a:off x="5529263" y="2773363"/>
            <a:ext cx="27003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pain complet</a:t>
            </a:r>
          </a:p>
        </p:txBody>
      </p:sp>
      <p:sp>
        <p:nvSpPr>
          <p:cNvPr id="181254" name="Rectangle 6"/>
          <p:cNvSpPr>
            <a:spLocks noChangeArrowheads="1"/>
          </p:cNvSpPr>
          <p:nvPr/>
        </p:nvSpPr>
        <p:spPr bwMode="auto">
          <a:xfrm>
            <a:off x="5529263" y="3382963"/>
            <a:ext cx="2105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croissant</a:t>
            </a:r>
          </a:p>
        </p:txBody>
      </p:sp>
      <p:sp>
        <p:nvSpPr>
          <p:cNvPr id="181255" name="Rectangle 7"/>
          <p:cNvSpPr>
            <a:spLocks noChangeArrowheads="1"/>
          </p:cNvSpPr>
          <p:nvPr/>
        </p:nvSpPr>
        <p:spPr bwMode="auto">
          <a:xfrm>
            <a:off x="5529263" y="4006850"/>
            <a:ext cx="22653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baguette</a:t>
            </a:r>
          </a:p>
        </p:txBody>
      </p:sp>
      <p:sp>
        <p:nvSpPr>
          <p:cNvPr id="181256" name="Text Box 8"/>
          <p:cNvSpPr txBox="1">
            <a:spLocks noChangeArrowheads="1"/>
          </p:cNvSpPr>
          <p:nvPr/>
        </p:nvSpPr>
        <p:spPr bwMode="auto">
          <a:xfrm>
            <a:off x="1000125" y="2130425"/>
            <a:ext cx="1096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bread</a:t>
            </a:r>
          </a:p>
        </p:txBody>
      </p:sp>
      <p:sp>
        <p:nvSpPr>
          <p:cNvPr id="181257" name="Text Box 9"/>
          <p:cNvSpPr txBox="1">
            <a:spLocks noChangeArrowheads="1"/>
          </p:cNvSpPr>
          <p:nvPr/>
        </p:nvSpPr>
        <p:spPr bwMode="auto">
          <a:xfrm>
            <a:off x="995363" y="2759075"/>
            <a:ext cx="3197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whole-wheat bread</a:t>
            </a:r>
          </a:p>
        </p:txBody>
      </p:sp>
      <p:sp>
        <p:nvSpPr>
          <p:cNvPr id="181258" name="Text Box 10"/>
          <p:cNvSpPr txBox="1">
            <a:spLocks noChangeArrowheads="1"/>
          </p:cNvSpPr>
          <p:nvPr/>
        </p:nvSpPr>
        <p:spPr bwMode="auto">
          <a:xfrm>
            <a:off x="990600" y="3368675"/>
            <a:ext cx="4024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croissant, crescent roll</a:t>
            </a:r>
          </a:p>
        </p:txBody>
      </p:sp>
      <p:sp>
        <p:nvSpPr>
          <p:cNvPr id="181259" name="Text Box 11"/>
          <p:cNvSpPr txBox="1">
            <a:spLocks noChangeArrowheads="1"/>
          </p:cNvSpPr>
          <p:nvPr/>
        </p:nvSpPr>
        <p:spPr bwMode="auto">
          <a:xfrm>
            <a:off x="995363" y="3973513"/>
            <a:ext cx="3670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loaf of French bread</a:t>
            </a:r>
          </a:p>
        </p:txBody>
      </p:sp>
      <p:sp>
        <p:nvSpPr>
          <p:cNvPr id="181260" name="Rectangle 12"/>
          <p:cNvSpPr>
            <a:spLocks noChangeArrowheads="1"/>
          </p:cNvSpPr>
          <p:nvPr/>
        </p:nvSpPr>
        <p:spPr bwMode="auto">
          <a:xfrm>
            <a:off x="5529263" y="4616450"/>
            <a:ext cx="23336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tarte aux  </a:t>
            </a:r>
          </a:p>
          <a:p>
            <a:r>
              <a:rPr lang="fr-FR" sz="2800">
                <a:solidFill>
                  <a:schemeClr val="bg1"/>
                </a:solidFill>
              </a:rPr>
              <a:t>   pommes</a:t>
            </a:r>
          </a:p>
        </p:txBody>
      </p:sp>
      <p:sp>
        <p:nvSpPr>
          <p:cNvPr id="181261" name="Text Box 13"/>
          <p:cNvSpPr txBox="1">
            <a:spLocks noChangeArrowheads="1"/>
          </p:cNvSpPr>
          <p:nvPr/>
        </p:nvSpPr>
        <p:spPr bwMode="auto">
          <a:xfrm>
            <a:off x="990600" y="4583113"/>
            <a:ext cx="216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 apple tart</a:t>
            </a:r>
          </a:p>
        </p:txBody>
      </p:sp>
      <p:sp>
        <p:nvSpPr>
          <p:cNvPr id="181263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81264" name="Text Box 16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6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6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1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2" grpId="0"/>
      <p:bldP spid="181253" grpId="0"/>
      <p:bldP spid="181254" grpId="0"/>
      <p:bldP spid="181255" grpId="0"/>
      <p:bldP spid="181256" grpId="0"/>
      <p:bldP spid="181257" grpId="0"/>
      <p:bldP spid="181258" grpId="0"/>
      <p:bldP spid="181259" grpId="0"/>
      <p:bldP spid="181260" grpId="0"/>
      <p:bldP spid="181261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3810000" y="2179638"/>
            <a:ext cx="2046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la crème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2277" name="Rectangle 5"/>
          <p:cNvSpPr>
            <a:spLocks noChangeArrowheads="1"/>
          </p:cNvSpPr>
          <p:nvPr/>
        </p:nvSpPr>
        <p:spPr bwMode="auto">
          <a:xfrm>
            <a:off x="3810000" y="2819400"/>
            <a:ext cx="1135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lait</a:t>
            </a:r>
          </a:p>
        </p:txBody>
      </p:sp>
      <p:sp>
        <p:nvSpPr>
          <p:cNvPr id="182278" name="Rectangle 6"/>
          <p:cNvSpPr>
            <a:spLocks noChangeArrowheads="1"/>
          </p:cNvSpPr>
          <p:nvPr/>
        </p:nvSpPr>
        <p:spPr bwMode="auto">
          <a:xfrm>
            <a:off x="3810000" y="3429000"/>
            <a:ext cx="171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beurre</a:t>
            </a:r>
          </a:p>
        </p:txBody>
      </p:sp>
      <p:sp>
        <p:nvSpPr>
          <p:cNvPr id="182279" name="Rectangle 7"/>
          <p:cNvSpPr>
            <a:spLocks noChangeArrowheads="1"/>
          </p:cNvSpPr>
          <p:nvPr/>
        </p:nvSpPr>
        <p:spPr bwMode="auto">
          <a:xfrm>
            <a:off x="3810000" y="4052888"/>
            <a:ext cx="1987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fromage</a:t>
            </a:r>
          </a:p>
        </p:txBody>
      </p:sp>
      <p:sp>
        <p:nvSpPr>
          <p:cNvPr id="182280" name="Text Box 8"/>
          <p:cNvSpPr txBox="1">
            <a:spLocks noChangeArrowheads="1"/>
          </p:cNvSpPr>
          <p:nvPr/>
        </p:nvSpPr>
        <p:spPr bwMode="auto">
          <a:xfrm>
            <a:off x="1000125" y="2176463"/>
            <a:ext cx="1174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cream</a:t>
            </a:r>
          </a:p>
        </p:txBody>
      </p:sp>
      <p:sp>
        <p:nvSpPr>
          <p:cNvPr id="182281" name="Text Box 9"/>
          <p:cNvSpPr txBox="1">
            <a:spLocks noChangeArrowheads="1"/>
          </p:cNvSpPr>
          <p:nvPr/>
        </p:nvSpPr>
        <p:spPr bwMode="auto">
          <a:xfrm>
            <a:off x="995363" y="2805113"/>
            <a:ext cx="8175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milk</a:t>
            </a:r>
          </a:p>
        </p:txBody>
      </p:sp>
      <p:sp>
        <p:nvSpPr>
          <p:cNvPr id="182282" name="Text Box 10"/>
          <p:cNvSpPr txBox="1">
            <a:spLocks noChangeArrowheads="1"/>
          </p:cNvSpPr>
          <p:nvPr/>
        </p:nvSpPr>
        <p:spPr bwMode="auto">
          <a:xfrm>
            <a:off x="990600" y="3414713"/>
            <a:ext cx="109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butter</a:t>
            </a:r>
          </a:p>
        </p:txBody>
      </p:sp>
      <p:sp>
        <p:nvSpPr>
          <p:cNvPr id="182283" name="Text Box 11"/>
          <p:cNvSpPr txBox="1">
            <a:spLocks noChangeArrowheads="1"/>
          </p:cNvSpPr>
          <p:nvPr/>
        </p:nvSpPr>
        <p:spPr bwMode="auto">
          <a:xfrm>
            <a:off x="995363" y="4019550"/>
            <a:ext cx="1333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cheese</a:t>
            </a:r>
          </a:p>
        </p:txBody>
      </p:sp>
      <p:sp>
        <p:nvSpPr>
          <p:cNvPr id="182284" name="Rectangle 12"/>
          <p:cNvSpPr>
            <a:spLocks noChangeArrowheads="1"/>
          </p:cNvSpPr>
          <p:nvPr/>
        </p:nvSpPr>
        <p:spPr bwMode="auto">
          <a:xfrm>
            <a:off x="3810000" y="4662488"/>
            <a:ext cx="2638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la confiture</a:t>
            </a:r>
          </a:p>
        </p:txBody>
      </p:sp>
      <p:sp>
        <p:nvSpPr>
          <p:cNvPr id="182285" name="Text Box 13"/>
          <p:cNvSpPr txBox="1">
            <a:spLocks noChangeArrowheads="1"/>
          </p:cNvSpPr>
          <p:nvPr/>
        </p:nvSpPr>
        <p:spPr bwMode="auto">
          <a:xfrm>
            <a:off x="990600" y="4629150"/>
            <a:ext cx="758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jam</a:t>
            </a:r>
          </a:p>
        </p:txBody>
      </p:sp>
      <p:sp>
        <p:nvSpPr>
          <p:cNvPr id="182287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82288" name="Text Box 16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6" grpId="0"/>
      <p:bldP spid="182277" grpId="0"/>
      <p:bldP spid="182278" grpId="0"/>
      <p:bldP spid="182279" grpId="0"/>
      <p:bldP spid="182280" grpId="0"/>
      <p:bldP spid="182281" grpId="0"/>
      <p:bldP spid="182282" grpId="0"/>
      <p:bldP spid="182283" grpId="0"/>
      <p:bldP spid="182284" grpId="0"/>
      <p:bldP spid="18228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4495800" y="2179638"/>
            <a:ext cx="1311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</a:t>
            </a:r>
            <a:r>
              <a:rPr lang="en-US" sz="2800">
                <a:solidFill>
                  <a:schemeClr val="bg1"/>
                </a:solidFill>
                <a:cs typeface="Arial" charset="0"/>
              </a:rPr>
              <a:t>œ</a:t>
            </a:r>
            <a:r>
              <a:rPr lang="fr-FR" sz="2800">
                <a:solidFill>
                  <a:schemeClr val="bg1"/>
                </a:solidFill>
              </a:rPr>
              <a:t>uf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3301" name="Rectangle 5"/>
          <p:cNvSpPr>
            <a:spLocks noChangeArrowheads="1"/>
          </p:cNvSpPr>
          <p:nvPr/>
        </p:nvSpPr>
        <p:spPr bwMode="auto">
          <a:xfrm>
            <a:off x="4495800" y="2819400"/>
            <a:ext cx="1670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yaourt</a:t>
            </a:r>
          </a:p>
        </p:txBody>
      </p:sp>
      <p:sp>
        <p:nvSpPr>
          <p:cNvPr id="183302" name="Rectangle 6"/>
          <p:cNvSpPr>
            <a:spLocks noChangeArrowheads="1"/>
          </p:cNvSpPr>
          <p:nvPr/>
        </p:nvSpPr>
        <p:spPr bwMode="auto">
          <a:xfrm>
            <a:off x="4495800" y="3429000"/>
            <a:ext cx="165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poulet</a:t>
            </a:r>
          </a:p>
        </p:txBody>
      </p:sp>
      <p:sp>
        <p:nvSpPr>
          <p:cNvPr id="183303" name="Rectangle 7"/>
          <p:cNvSpPr>
            <a:spLocks noChangeArrowheads="1"/>
          </p:cNvSpPr>
          <p:nvPr/>
        </p:nvSpPr>
        <p:spPr bwMode="auto">
          <a:xfrm>
            <a:off x="4495800" y="4052888"/>
            <a:ext cx="21066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la viande</a:t>
            </a:r>
          </a:p>
        </p:txBody>
      </p:sp>
      <p:sp>
        <p:nvSpPr>
          <p:cNvPr id="183304" name="Text Box 8"/>
          <p:cNvSpPr txBox="1">
            <a:spLocks noChangeArrowheads="1"/>
          </p:cNvSpPr>
          <p:nvPr/>
        </p:nvSpPr>
        <p:spPr bwMode="auto">
          <a:xfrm>
            <a:off x="1000125" y="2176463"/>
            <a:ext cx="1274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 egg</a:t>
            </a:r>
          </a:p>
        </p:txBody>
      </p:sp>
      <p:sp>
        <p:nvSpPr>
          <p:cNvPr id="183305" name="Text Box 9"/>
          <p:cNvSpPr txBox="1">
            <a:spLocks noChangeArrowheads="1"/>
          </p:cNvSpPr>
          <p:nvPr/>
        </p:nvSpPr>
        <p:spPr bwMode="auto">
          <a:xfrm>
            <a:off x="995363" y="2805113"/>
            <a:ext cx="14716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yogurt</a:t>
            </a:r>
          </a:p>
        </p:txBody>
      </p:sp>
      <p:sp>
        <p:nvSpPr>
          <p:cNvPr id="183306" name="Text Box 10"/>
          <p:cNvSpPr txBox="1">
            <a:spLocks noChangeArrowheads="1"/>
          </p:cNvSpPr>
          <p:nvPr/>
        </p:nvSpPr>
        <p:spPr bwMode="auto">
          <a:xfrm>
            <a:off x="990600" y="3414713"/>
            <a:ext cx="1689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chicken</a:t>
            </a:r>
          </a:p>
        </p:txBody>
      </p:sp>
      <p:sp>
        <p:nvSpPr>
          <p:cNvPr id="183307" name="Text Box 11"/>
          <p:cNvSpPr txBox="1">
            <a:spLocks noChangeArrowheads="1"/>
          </p:cNvSpPr>
          <p:nvPr/>
        </p:nvSpPr>
        <p:spPr bwMode="auto">
          <a:xfrm>
            <a:off x="995363" y="4019550"/>
            <a:ext cx="9763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meat</a:t>
            </a:r>
          </a:p>
        </p:txBody>
      </p:sp>
      <p:sp>
        <p:nvSpPr>
          <p:cNvPr id="183308" name="Rectangle 12"/>
          <p:cNvSpPr>
            <a:spLocks noChangeArrowheads="1"/>
          </p:cNvSpPr>
          <p:nvPr/>
        </p:nvSpPr>
        <p:spPr bwMode="auto">
          <a:xfrm>
            <a:off x="4495800" y="4662488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b</a:t>
            </a:r>
            <a:r>
              <a:rPr lang="en-US" sz="2800">
                <a:solidFill>
                  <a:schemeClr val="bg1"/>
                </a:solidFill>
                <a:cs typeface="Arial" charset="0"/>
              </a:rPr>
              <a:t>œ</a:t>
            </a:r>
            <a:r>
              <a:rPr lang="fr-FR" sz="2800">
                <a:solidFill>
                  <a:schemeClr val="bg1"/>
                </a:solidFill>
              </a:rPr>
              <a:t>uf</a:t>
            </a:r>
          </a:p>
        </p:txBody>
      </p:sp>
      <p:sp>
        <p:nvSpPr>
          <p:cNvPr id="183309" name="Text Box 13"/>
          <p:cNvSpPr txBox="1">
            <a:spLocks noChangeArrowheads="1"/>
          </p:cNvSpPr>
          <p:nvPr/>
        </p:nvSpPr>
        <p:spPr bwMode="auto">
          <a:xfrm>
            <a:off x="990600" y="4629150"/>
            <a:ext cx="877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beef</a:t>
            </a:r>
          </a:p>
        </p:txBody>
      </p:sp>
      <p:sp>
        <p:nvSpPr>
          <p:cNvPr id="183311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83312" name="Text Box 16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0" grpId="0"/>
      <p:bldP spid="183301" grpId="0"/>
      <p:bldP spid="183302" grpId="0"/>
      <p:bldP spid="183303" grpId="0"/>
      <p:bldP spid="183304" grpId="0"/>
      <p:bldP spid="183305" grpId="0"/>
      <p:bldP spid="183306" grpId="0"/>
      <p:bldP spid="183307" grpId="0"/>
      <p:bldP spid="183308" grpId="0"/>
      <p:bldP spid="183309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84324" name="Text Box 4"/>
          <p:cNvSpPr txBox="1">
            <a:spLocks noChangeArrowheads="1"/>
          </p:cNvSpPr>
          <p:nvPr/>
        </p:nvSpPr>
        <p:spPr bwMode="auto">
          <a:xfrm>
            <a:off x="3886200" y="2179638"/>
            <a:ext cx="2760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l’agneau </a:t>
            </a:r>
            <a:r>
              <a:rPr lang="fr-FR" sz="2800" i="1">
                <a:solidFill>
                  <a:schemeClr val="bg1"/>
                </a:solidFill>
              </a:rPr>
              <a:t>(m.)</a:t>
            </a:r>
            <a:endParaRPr lang="en-US" sz="2800" i="1">
              <a:solidFill>
                <a:schemeClr val="bg1"/>
              </a:solidFill>
            </a:endParaRPr>
          </a:p>
        </p:txBody>
      </p:sp>
      <p:sp>
        <p:nvSpPr>
          <p:cNvPr id="184325" name="Rectangle 5"/>
          <p:cNvSpPr>
            <a:spLocks noChangeArrowheads="1"/>
          </p:cNvSpPr>
          <p:nvPr/>
        </p:nvSpPr>
        <p:spPr bwMode="auto">
          <a:xfrm>
            <a:off x="3886200" y="2819400"/>
            <a:ext cx="1373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porc</a:t>
            </a:r>
          </a:p>
        </p:txBody>
      </p:sp>
      <p:sp>
        <p:nvSpPr>
          <p:cNvPr id="184326" name="Rectangle 6"/>
          <p:cNvSpPr>
            <a:spLocks noChangeArrowheads="1"/>
          </p:cNvSpPr>
          <p:nvPr/>
        </p:nvSpPr>
        <p:spPr bwMode="auto">
          <a:xfrm>
            <a:off x="3886200" y="3429000"/>
            <a:ext cx="18494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jambon</a:t>
            </a:r>
          </a:p>
        </p:txBody>
      </p:sp>
      <p:sp>
        <p:nvSpPr>
          <p:cNvPr id="184327" name="Rectangle 7"/>
          <p:cNvSpPr>
            <a:spLocks noChangeArrowheads="1"/>
          </p:cNvSpPr>
          <p:nvPr/>
        </p:nvSpPr>
        <p:spPr bwMode="auto">
          <a:xfrm>
            <a:off x="3886200" y="4052888"/>
            <a:ext cx="2263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saucisson</a:t>
            </a:r>
          </a:p>
        </p:txBody>
      </p:sp>
      <p:sp>
        <p:nvSpPr>
          <p:cNvPr id="184328" name="Text Box 8"/>
          <p:cNvSpPr txBox="1">
            <a:spLocks noChangeArrowheads="1"/>
          </p:cNvSpPr>
          <p:nvPr/>
        </p:nvSpPr>
        <p:spPr bwMode="auto">
          <a:xfrm>
            <a:off x="1000125" y="2176463"/>
            <a:ext cx="9572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lamb</a:t>
            </a:r>
          </a:p>
        </p:txBody>
      </p:sp>
      <p:sp>
        <p:nvSpPr>
          <p:cNvPr id="184329" name="Text Box 9"/>
          <p:cNvSpPr txBox="1">
            <a:spLocks noChangeArrowheads="1"/>
          </p:cNvSpPr>
          <p:nvPr/>
        </p:nvSpPr>
        <p:spPr bwMode="auto">
          <a:xfrm>
            <a:off x="995363" y="2805113"/>
            <a:ext cx="877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pork</a:t>
            </a:r>
          </a:p>
        </p:txBody>
      </p:sp>
      <p:sp>
        <p:nvSpPr>
          <p:cNvPr id="184330" name="Text Box 10"/>
          <p:cNvSpPr txBox="1">
            <a:spLocks noChangeArrowheads="1"/>
          </p:cNvSpPr>
          <p:nvPr/>
        </p:nvSpPr>
        <p:spPr bwMode="auto">
          <a:xfrm>
            <a:off x="990600" y="3414713"/>
            <a:ext cx="877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ham</a:t>
            </a:r>
          </a:p>
        </p:txBody>
      </p:sp>
      <p:sp>
        <p:nvSpPr>
          <p:cNvPr id="184331" name="Text Box 11"/>
          <p:cNvSpPr txBox="1">
            <a:spLocks noChangeArrowheads="1"/>
          </p:cNvSpPr>
          <p:nvPr/>
        </p:nvSpPr>
        <p:spPr bwMode="auto">
          <a:xfrm>
            <a:off x="995363" y="4019550"/>
            <a:ext cx="15319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sausage</a:t>
            </a:r>
          </a:p>
        </p:txBody>
      </p:sp>
      <p:sp>
        <p:nvSpPr>
          <p:cNvPr id="184332" name="Rectangle 12"/>
          <p:cNvSpPr>
            <a:spLocks noChangeArrowheads="1"/>
          </p:cNvSpPr>
          <p:nvPr/>
        </p:nvSpPr>
        <p:spPr bwMode="auto">
          <a:xfrm>
            <a:off x="3886200" y="4662488"/>
            <a:ext cx="2028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poisson</a:t>
            </a:r>
          </a:p>
        </p:txBody>
      </p:sp>
      <p:sp>
        <p:nvSpPr>
          <p:cNvPr id="184333" name="Text Box 13"/>
          <p:cNvSpPr txBox="1">
            <a:spLocks noChangeArrowheads="1"/>
          </p:cNvSpPr>
          <p:nvPr/>
        </p:nvSpPr>
        <p:spPr bwMode="auto">
          <a:xfrm>
            <a:off x="990600" y="4629150"/>
            <a:ext cx="738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fish</a:t>
            </a:r>
          </a:p>
        </p:txBody>
      </p:sp>
      <p:sp>
        <p:nvSpPr>
          <p:cNvPr id="184335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84336" name="Text Box 16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4" grpId="0"/>
      <p:bldP spid="184325" grpId="0"/>
      <p:bldP spid="184326" grpId="0"/>
      <p:bldP spid="184327" grpId="0"/>
      <p:bldP spid="184328" grpId="0"/>
      <p:bldP spid="184329" grpId="0"/>
      <p:bldP spid="184330" grpId="0"/>
      <p:bldP spid="184331" grpId="0"/>
      <p:bldP spid="184332" grpId="0"/>
      <p:bldP spid="184333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85348" name="Text Box 4"/>
          <p:cNvSpPr txBox="1">
            <a:spLocks noChangeArrowheads="1"/>
          </p:cNvSpPr>
          <p:nvPr/>
        </p:nvSpPr>
        <p:spPr bwMode="auto">
          <a:xfrm>
            <a:off x="4114800" y="2179638"/>
            <a:ext cx="21447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crevette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5349" name="Rectangle 5"/>
          <p:cNvSpPr>
            <a:spLocks noChangeArrowheads="1"/>
          </p:cNvSpPr>
          <p:nvPr/>
        </p:nvSpPr>
        <p:spPr bwMode="auto">
          <a:xfrm>
            <a:off x="4114800" y="2819400"/>
            <a:ext cx="1571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crabe</a:t>
            </a:r>
          </a:p>
        </p:txBody>
      </p:sp>
      <p:sp>
        <p:nvSpPr>
          <p:cNvPr id="185350" name="Rectangle 6"/>
          <p:cNvSpPr>
            <a:spLocks noChangeArrowheads="1"/>
          </p:cNvSpPr>
          <p:nvPr/>
        </p:nvSpPr>
        <p:spPr bwMode="auto">
          <a:xfrm>
            <a:off x="4114800" y="3429000"/>
            <a:ext cx="1135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sel</a:t>
            </a:r>
          </a:p>
        </p:txBody>
      </p:sp>
      <p:sp>
        <p:nvSpPr>
          <p:cNvPr id="185351" name="Rectangle 7"/>
          <p:cNvSpPr>
            <a:spLocks noChangeArrowheads="1"/>
          </p:cNvSpPr>
          <p:nvPr/>
        </p:nvSpPr>
        <p:spPr bwMode="auto">
          <a:xfrm>
            <a:off x="4114800" y="4052888"/>
            <a:ext cx="1651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poivre</a:t>
            </a:r>
          </a:p>
        </p:txBody>
      </p:sp>
      <p:sp>
        <p:nvSpPr>
          <p:cNvPr id="185352" name="Text Box 8"/>
          <p:cNvSpPr txBox="1">
            <a:spLocks noChangeArrowheads="1"/>
          </p:cNvSpPr>
          <p:nvPr/>
        </p:nvSpPr>
        <p:spPr bwMode="auto">
          <a:xfrm>
            <a:off x="996950" y="2176463"/>
            <a:ext cx="1550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shrimp</a:t>
            </a:r>
          </a:p>
        </p:txBody>
      </p:sp>
      <p:sp>
        <p:nvSpPr>
          <p:cNvPr id="185353" name="Text Box 9"/>
          <p:cNvSpPr txBox="1">
            <a:spLocks noChangeArrowheads="1"/>
          </p:cNvSpPr>
          <p:nvPr/>
        </p:nvSpPr>
        <p:spPr bwMode="auto">
          <a:xfrm>
            <a:off x="992188" y="2805113"/>
            <a:ext cx="1174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crab</a:t>
            </a:r>
          </a:p>
        </p:txBody>
      </p:sp>
      <p:sp>
        <p:nvSpPr>
          <p:cNvPr id="185354" name="Text Box 10"/>
          <p:cNvSpPr txBox="1">
            <a:spLocks noChangeArrowheads="1"/>
          </p:cNvSpPr>
          <p:nvPr/>
        </p:nvSpPr>
        <p:spPr bwMode="auto">
          <a:xfrm>
            <a:off x="987425" y="3414713"/>
            <a:ext cx="7381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salt</a:t>
            </a:r>
          </a:p>
        </p:txBody>
      </p:sp>
      <p:sp>
        <p:nvSpPr>
          <p:cNvPr id="185355" name="Text Box 11"/>
          <p:cNvSpPr txBox="1">
            <a:spLocks noChangeArrowheads="1"/>
          </p:cNvSpPr>
          <p:nvPr/>
        </p:nvSpPr>
        <p:spPr bwMode="auto">
          <a:xfrm>
            <a:off x="992188" y="401955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pepper</a:t>
            </a:r>
          </a:p>
        </p:txBody>
      </p:sp>
      <p:sp>
        <p:nvSpPr>
          <p:cNvPr id="185356" name="Rectangle 12"/>
          <p:cNvSpPr>
            <a:spLocks noChangeArrowheads="1"/>
          </p:cNvSpPr>
          <p:nvPr/>
        </p:nvSpPr>
        <p:spPr bwMode="auto">
          <a:xfrm>
            <a:off x="4114800" y="4662488"/>
            <a:ext cx="2257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l’huile </a:t>
            </a:r>
            <a:r>
              <a:rPr lang="fr-FR" sz="2800" i="1">
                <a:solidFill>
                  <a:schemeClr val="bg1"/>
                </a:solidFill>
              </a:rPr>
              <a:t>(f.)</a:t>
            </a:r>
          </a:p>
        </p:txBody>
      </p:sp>
      <p:sp>
        <p:nvSpPr>
          <p:cNvPr id="185357" name="Text Box 13"/>
          <p:cNvSpPr txBox="1">
            <a:spLocks noChangeArrowheads="1"/>
          </p:cNvSpPr>
          <p:nvPr/>
        </p:nvSpPr>
        <p:spPr bwMode="auto">
          <a:xfrm>
            <a:off x="987425" y="4629150"/>
            <a:ext cx="541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oil</a:t>
            </a:r>
          </a:p>
        </p:txBody>
      </p:sp>
      <p:sp>
        <p:nvSpPr>
          <p:cNvPr id="185359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85360" name="Text Box 16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8" grpId="0"/>
      <p:bldP spid="185349" grpId="0"/>
      <p:bldP spid="185350" grpId="0"/>
      <p:bldP spid="185351" grpId="0"/>
      <p:bldP spid="185352" grpId="0"/>
      <p:bldP spid="185353" grpId="0"/>
      <p:bldP spid="185354" grpId="0"/>
      <p:bldP spid="185355" grpId="0"/>
      <p:bldP spid="185356" grpId="0"/>
      <p:bldP spid="18535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1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86372" name="Text Box 4"/>
          <p:cNvSpPr txBox="1">
            <a:spLocks noChangeArrowheads="1"/>
          </p:cNvSpPr>
          <p:nvPr/>
        </p:nvSpPr>
        <p:spPr bwMode="auto">
          <a:xfrm>
            <a:off x="4114800" y="2179638"/>
            <a:ext cx="1928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du vinaigre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6373" name="Rectangle 5"/>
          <p:cNvSpPr>
            <a:spLocks noChangeArrowheads="1"/>
          </p:cNvSpPr>
          <p:nvPr/>
        </p:nvSpPr>
        <p:spPr bwMode="auto">
          <a:xfrm>
            <a:off x="4114800" y="2819400"/>
            <a:ext cx="2900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l’eau minérale</a:t>
            </a:r>
          </a:p>
        </p:txBody>
      </p:sp>
      <p:sp>
        <p:nvSpPr>
          <p:cNvPr id="186374" name="Rectangle 6"/>
          <p:cNvSpPr>
            <a:spLocks noChangeArrowheads="1"/>
          </p:cNvSpPr>
          <p:nvPr/>
        </p:nvSpPr>
        <p:spPr bwMode="auto">
          <a:xfrm>
            <a:off x="4114800" y="3429000"/>
            <a:ext cx="2562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 la moutarde</a:t>
            </a:r>
          </a:p>
        </p:txBody>
      </p:sp>
      <p:sp>
        <p:nvSpPr>
          <p:cNvPr id="186375" name="Rectangle 7"/>
          <p:cNvSpPr>
            <a:spLocks noChangeArrowheads="1"/>
          </p:cNvSpPr>
          <p:nvPr/>
        </p:nvSpPr>
        <p:spPr bwMode="auto">
          <a:xfrm>
            <a:off x="4114800" y="4052888"/>
            <a:ext cx="1273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fruit</a:t>
            </a:r>
          </a:p>
        </p:txBody>
      </p:sp>
      <p:sp>
        <p:nvSpPr>
          <p:cNvPr id="186376" name="Text Box 8"/>
          <p:cNvSpPr txBox="1">
            <a:spLocks noChangeArrowheads="1"/>
          </p:cNvSpPr>
          <p:nvPr/>
        </p:nvSpPr>
        <p:spPr bwMode="auto">
          <a:xfrm>
            <a:off x="1000125" y="2176463"/>
            <a:ext cx="13541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vinegar</a:t>
            </a:r>
          </a:p>
        </p:txBody>
      </p:sp>
      <p:sp>
        <p:nvSpPr>
          <p:cNvPr id="186377" name="Text Box 9"/>
          <p:cNvSpPr txBox="1">
            <a:spLocks noChangeArrowheads="1"/>
          </p:cNvSpPr>
          <p:nvPr/>
        </p:nvSpPr>
        <p:spPr bwMode="auto">
          <a:xfrm>
            <a:off x="995363" y="2805113"/>
            <a:ext cx="2324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mineral water</a:t>
            </a:r>
          </a:p>
        </p:txBody>
      </p:sp>
      <p:sp>
        <p:nvSpPr>
          <p:cNvPr id="186378" name="Text Box 10"/>
          <p:cNvSpPr txBox="1">
            <a:spLocks noChangeArrowheads="1"/>
          </p:cNvSpPr>
          <p:nvPr/>
        </p:nvSpPr>
        <p:spPr bwMode="auto">
          <a:xfrm>
            <a:off x="990600" y="3414713"/>
            <a:ext cx="14716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mustard</a:t>
            </a:r>
          </a:p>
        </p:txBody>
      </p:sp>
      <p:sp>
        <p:nvSpPr>
          <p:cNvPr id="186379" name="Text Box 11"/>
          <p:cNvSpPr txBox="1">
            <a:spLocks noChangeArrowheads="1"/>
          </p:cNvSpPr>
          <p:nvPr/>
        </p:nvSpPr>
        <p:spPr bwMode="auto">
          <a:xfrm>
            <a:off x="995363" y="4019550"/>
            <a:ext cx="10747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fruit</a:t>
            </a:r>
          </a:p>
        </p:txBody>
      </p:sp>
      <p:sp>
        <p:nvSpPr>
          <p:cNvPr id="186380" name="Rectangle 12"/>
          <p:cNvSpPr>
            <a:spLocks noChangeArrowheads="1"/>
          </p:cNvSpPr>
          <p:nvPr/>
        </p:nvSpPr>
        <p:spPr bwMode="auto">
          <a:xfrm>
            <a:off x="4114800" y="4662488"/>
            <a:ext cx="2257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banane</a:t>
            </a:r>
          </a:p>
        </p:txBody>
      </p:sp>
      <p:sp>
        <p:nvSpPr>
          <p:cNvPr id="186381" name="Text Box 13"/>
          <p:cNvSpPr txBox="1">
            <a:spLocks noChangeArrowheads="1"/>
          </p:cNvSpPr>
          <p:nvPr/>
        </p:nvSpPr>
        <p:spPr bwMode="auto">
          <a:xfrm>
            <a:off x="990600" y="4629150"/>
            <a:ext cx="167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banana</a:t>
            </a:r>
          </a:p>
        </p:txBody>
      </p:sp>
      <p:sp>
        <p:nvSpPr>
          <p:cNvPr id="186383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86384" name="Text Box 16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8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8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2" grpId="0"/>
      <p:bldP spid="186373" grpId="0"/>
      <p:bldP spid="186374" grpId="0"/>
      <p:bldP spid="186375" grpId="0"/>
      <p:bldP spid="186376" grpId="0"/>
      <p:bldP spid="186377" grpId="0"/>
      <p:bldP spid="186378" grpId="0"/>
      <p:bldP spid="186379" grpId="0"/>
      <p:bldP spid="186380" grpId="0"/>
      <p:bldP spid="1863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9" name="Picture 7" descr="FR01-06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0563" y="1312863"/>
            <a:ext cx="5168900" cy="4021137"/>
          </a:xfrm>
          <a:noFill/>
          <a:ln>
            <a:miter lim="800000"/>
            <a:headEnd/>
            <a:tailEnd/>
          </a:ln>
        </p:spPr>
      </p:pic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2667000" y="2559050"/>
            <a:ext cx="11572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de l’huile</a:t>
            </a:r>
            <a:endParaRPr lang="en-US" sz="1600" b="1"/>
          </a:p>
        </p:txBody>
      </p:sp>
      <p:sp>
        <p:nvSpPr>
          <p:cNvPr id="100362" name="Text Box 10"/>
          <p:cNvSpPr txBox="1">
            <a:spLocks noChangeArrowheads="1"/>
          </p:cNvSpPr>
          <p:nvPr/>
        </p:nvSpPr>
        <p:spPr bwMode="auto">
          <a:xfrm>
            <a:off x="3581400" y="4341813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poivre</a:t>
            </a:r>
            <a:endParaRPr lang="en-US" sz="1600" b="1"/>
          </a:p>
        </p:txBody>
      </p:sp>
      <p:sp>
        <p:nvSpPr>
          <p:cNvPr id="100363" name="Text Box 11"/>
          <p:cNvSpPr txBox="1">
            <a:spLocks noChangeArrowheads="1"/>
          </p:cNvSpPr>
          <p:nvPr/>
        </p:nvSpPr>
        <p:spPr bwMode="auto">
          <a:xfrm>
            <a:off x="5243513" y="260350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vinaigre</a:t>
            </a:r>
            <a:endParaRPr lang="en-US" sz="1600" b="1"/>
          </a:p>
        </p:txBody>
      </p:sp>
      <p:sp>
        <p:nvSpPr>
          <p:cNvPr id="100364" name="Text Box 12"/>
          <p:cNvSpPr txBox="1">
            <a:spLocks noChangeArrowheads="1"/>
          </p:cNvSpPr>
          <p:nvPr/>
        </p:nvSpPr>
        <p:spPr bwMode="auto">
          <a:xfrm>
            <a:off x="5133975" y="4130675"/>
            <a:ext cx="795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sel</a:t>
            </a:r>
            <a:endParaRPr lang="en-US" sz="1600" b="1"/>
          </a:p>
        </p:txBody>
      </p:sp>
      <p:pic>
        <p:nvPicPr>
          <p:cNvPr id="100366" name="Picture 14" descr="audio-small">
            <a:hlinkClick r:id="" action="ppaction://noaction">
              <a:snd r:embed="rId3" name="2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47688"/>
            <a:ext cx="228600" cy="215900"/>
          </a:xfrm>
          <a:prstGeom prst="rect">
            <a:avLst/>
          </a:prstGeom>
          <a:noFill/>
        </p:spPr>
      </p:pic>
      <p:sp>
        <p:nvSpPr>
          <p:cNvPr id="100374" name="Text Box 22"/>
          <p:cNvSpPr txBox="1">
            <a:spLocks noChangeArrowheads="1"/>
          </p:cNvSpPr>
          <p:nvPr/>
        </p:nvSpPr>
        <p:spPr bwMode="auto">
          <a:xfrm>
            <a:off x="1905000" y="457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l’épicerie</a:t>
            </a:r>
          </a:p>
        </p:txBody>
      </p:sp>
      <p:pic>
        <p:nvPicPr>
          <p:cNvPr id="100367" name="Picture 15" descr="audio-small">
            <a:hlinkClick r:id="" action="ppaction://noaction">
              <a:snd r:embed="rId5" name="2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0938" y="2620963"/>
            <a:ext cx="228600" cy="215900"/>
          </a:xfrm>
          <a:prstGeom prst="rect">
            <a:avLst/>
          </a:prstGeom>
          <a:noFill/>
        </p:spPr>
      </p:pic>
      <p:pic>
        <p:nvPicPr>
          <p:cNvPr id="100368" name="Picture 16" descr="audio-small">
            <a:hlinkClick r:id="" action="ppaction://noaction">
              <a:snd r:embed="rId6" name="3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2678113"/>
            <a:ext cx="228600" cy="215900"/>
          </a:xfrm>
          <a:prstGeom prst="rect">
            <a:avLst/>
          </a:prstGeom>
          <a:noFill/>
        </p:spPr>
      </p:pic>
      <p:pic>
        <p:nvPicPr>
          <p:cNvPr id="100369" name="Picture 17" descr="audio-small">
            <a:hlinkClick r:id="" action="ppaction://noaction">
              <a:snd r:embed="rId7" name="3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216400"/>
            <a:ext cx="228600" cy="215900"/>
          </a:xfrm>
          <a:prstGeom prst="rect">
            <a:avLst/>
          </a:prstGeom>
          <a:noFill/>
        </p:spPr>
      </p:pic>
      <p:pic>
        <p:nvPicPr>
          <p:cNvPr id="100370" name="Picture 18" descr="audio-small">
            <a:hlinkClick r:id="" action="ppaction://noaction">
              <a:snd r:embed="rId8" name="3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6775" y="4395788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1" grpId="0"/>
      <p:bldP spid="100362" grpId="0"/>
      <p:bldP spid="100363" grpId="0"/>
      <p:bldP spid="10036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87396" name="Text Box 4"/>
          <p:cNvSpPr txBox="1">
            <a:spLocks noChangeArrowheads="1"/>
          </p:cNvSpPr>
          <p:nvPr/>
        </p:nvSpPr>
        <p:spPr bwMode="auto">
          <a:xfrm>
            <a:off x="4724400" y="2179638"/>
            <a:ext cx="2066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pomme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7397" name="Rectangle 5"/>
          <p:cNvSpPr>
            <a:spLocks noChangeArrowheads="1"/>
          </p:cNvSpPr>
          <p:nvPr/>
        </p:nvSpPr>
        <p:spPr bwMode="auto">
          <a:xfrm>
            <a:off x="4724400" y="2819400"/>
            <a:ext cx="1989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orange</a:t>
            </a:r>
          </a:p>
        </p:txBody>
      </p:sp>
      <p:sp>
        <p:nvSpPr>
          <p:cNvPr id="187398" name="Rectangle 6"/>
          <p:cNvSpPr>
            <a:spLocks noChangeArrowheads="1"/>
          </p:cNvSpPr>
          <p:nvPr/>
        </p:nvSpPr>
        <p:spPr bwMode="auto">
          <a:xfrm>
            <a:off x="4724400" y="3429000"/>
            <a:ext cx="167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poire</a:t>
            </a:r>
          </a:p>
        </p:txBody>
      </p:sp>
      <p:sp>
        <p:nvSpPr>
          <p:cNvPr id="187399" name="Rectangle 7"/>
          <p:cNvSpPr>
            <a:spLocks noChangeArrowheads="1"/>
          </p:cNvSpPr>
          <p:nvPr/>
        </p:nvSpPr>
        <p:spPr bwMode="auto">
          <a:xfrm>
            <a:off x="4724400" y="4052888"/>
            <a:ext cx="1749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fraise</a:t>
            </a:r>
          </a:p>
        </p:txBody>
      </p:sp>
      <p:sp>
        <p:nvSpPr>
          <p:cNvPr id="187400" name="Text Box 8"/>
          <p:cNvSpPr txBox="1">
            <a:spLocks noChangeArrowheads="1"/>
          </p:cNvSpPr>
          <p:nvPr/>
        </p:nvSpPr>
        <p:spPr bwMode="auto">
          <a:xfrm>
            <a:off x="1000125" y="2176463"/>
            <a:ext cx="1552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 apple</a:t>
            </a:r>
          </a:p>
        </p:txBody>
      </p:sp>
      <p:sp>
        <p:nvSpPr>
          <p:cNvPr id="187401" name="Text Box 9"/>
          <p:cNvSpPr txBox="1">
            <a:spLocks noChangeArrowheads="1"/>
          </p:cNvSpPr>
          <p:nvPr/>
        </p:nvSpPr>
        <p:spPr bwMode="auto">
          <a:xfrm>
            <a:off x="995363" y="2805113"/>
            <a:ext cx="1790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 orange</a:t>
            </a:r>
          </a:p>
        </p:txBody>
      </p:sp>
      <p:sp>
        <p:nvSpPr>
          <p:cNvPr id="187402" name="Text Box 10"/>
          <p:cNvSpPr txBox="1">
            <a:spLocks noChangeArrowheads="1"/>
          </p:cNvSpPr>
          <p:nvPr/>
        </p:nvSpPr>
        <p:spPr bwMode="auto">
          <a:xfrm>
            <a:off x="990600" y="3414713"/>
            <a:ext cx="11953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pear</a:t>
            </a:r>
          </a:p>
        </p:txBody>
      </p:sp>
      <p:sp>
        <p:nvSpPr>
          <p:cNvPr id="187403" name="Text Box 11"/>
          <p:cNvSpPr txBox="1">
            <a:spLocks noChangeArrowheads="1"/>
          </p:cNvSpPr>
          <p:nvPr/>
        </p:nvSpPr>
        <p:spPr bwMode="auto">
          <a:xfrm>
            <a:off x="995363" y="4019550"/>
            <a:ext cx="2144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strawberry</a:t>
            </a:r>
          </a:p>
        </p:txBody>
      </p:sp>
      <p:sp>
        <p:nvSpPr>
          <p:cNvPr id="187404" name="Rectangle 12"/>
          <p:cNvSpPr>
            <a:spLocks noChangeArrowheads="1"/>
          </p:cNvSpPr>
          <p:nvPr/>
        </p:nvSpPr>
        <p:spPr bwMode="auto">
          <a:xfrm>
            <a:off x="4724400" y="4662488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melon</a:t>
            </a:r>
          </a:p>
        </p:txBody>
      </p:sp>
      <p:sp>
        <p:nvSpPr>
          <p:cNvPr id="187405" name="Text Box 13"/>
          <p:cNvSpPr txBox="1">
            <a:spLocks noChangeArrowheads="1"/>
          </p:cNvSpPr>
          <p:nvPr/>
        </p:nvSpPr>
        <p:spPr bwMode="auto">
          <a:xfrm>
            <a:off x="990600" y="4629150"/>
            <a:ext cx="1452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melon</a:t>
            </a:r>
          </a:p>
        </p:txBody>
      </p:sp>
      <p:sp>
        <p:nvSpPr>
          <p:cNvPr id="187407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87408" name="Text Box 16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6" grpId="0"/>
      <p:bldP spid="187397" grpId="0"/>
      <p:bldP spid="187398" grpId="0"/>
      <p:bldP spid="187399" grpId="0"/>
      <p:bldP spid="187400" grpId="0"/>
      <p:bldP spid="187401" grpId="0"/>
      <p:bldP spid="187402" grpId="0"/>
      <p:bldP spid="187403" grpId="0"/>
      <p:bldP spid="187404" grpId="0"/>
      <p:bldP spid="18740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685800" y="152400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88420" name="Text Box 4"/>
          <p:cNvSpPr txBox="1">
            <a:spLocks noChangeArrowheads="1"/>
          </p:cNvSpPr>
          <p:nvPr/>
        </p:nvSpPr>
        <p:spPr bwMode="auto">
          <a:xfrm>
            <a:off x="5105400" y="2165350"/>
            <a:ext cx="196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tomate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5105400" y="2805113"/>
            <a:ext cx="1849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légume</a:t>
            </a:r>
          </a:p>
        </p:txBody>
      </p:sp>
      <p:sp>
        <p:nvSpPr>
          <p:cNvPr id="188422" name="Rectangle 6"/>
          <p:cNvSpPr>
            <a:spLocks noChangeArrowheads="1"/>
          </p:cNvSpPr>
          <p:nvPr/>
        </p:nvSpPr>
        <p:spPr bwMode="auto">
          <a:xfrm>
            <a:off x="5105400" y="3414713"/>
            <a:ext cx="1928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salade</a:t>
            </a:r>
          </a:p>
        </p:txBody>
      </p:sp>
      <p:sp>
        <p:nvSpPr>
          <p:cNvPr id="188423" name="Rectangle 7"/>
          <p:cNvSpPr>
            <a:spLocks noChangeArrowheads="1"/>
          </p:cNvSpPr>
          <p:nvPr/>
        </p:nvSpPr>
        <p:spPr bwMode="auto">
          <a:xfrm>
            <a:off x="5105400" y="4038600"/>
            <a:ext cx="196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carotte</a:t>
            </a:r>
          </a:p>
        </p:txBody>
      </p:sp>
      <p:sp>
        <p:nvSpPr>
          <p:cNvPr id="188424" name="Text Box 8"/>
          <p:cNvSpPr txBox="1">
            <a:spLocks noChangeArrowheads="1"/>
          </p:cNvSpPr>
          <p:nvPr/>
        </p:nvSpPr>
        <p:spPr bwMode="auto">
          <a:xfrm>
            <a:off x="1000125" y="2162175"/>
            <a:ext cx="1570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tomato</a:t>
            </a:r>
          </a:p>
        </p:txBody>
      </p:sp>
      <p:sp>
        <p:nvSpPr>
          <p:cNvPr id="188425" name="Text Box 9"/>
          <p:cNvSpPr txBox="1">
            <a:spLocks noChangeArrowheads="1"/>
          </p:cNvSpPr>
          <p:nvPr/>
        </p:nvSpPr>
        <p:spPr bwMode="auto">
          <a:xfrm>
            <a:off x="995363" y="2790825"/>
            <a:ext cx="2027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vegetable</a:t>
            </a:r>
          </a:p>
        </p:txBody>
      </p:sp>
      <p:sp>
        <p:nvSpPr>
          <p:cNvPr id="188426" name="Text Box 10"/>
          <p:cNvSpPr txBox="1">
            <a:spLocks noChangeArrowheads="1"/>
          </p:cNvSpPr>
          <p:nvPr/>
        </p:nvSpPr>
        <p:spPr bwMode="auto">
          <a:xfrm>
            <a:off x="990600" y="3400425"/>
            <a:ext cx="2817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head of lettuce</a:t>
            </a:r>
          </a:p>
        </p:txBody>
      </p:sp>
      <p:sp>
        <p:nvSpPr>
          <p:cNvPr id="188427" name="Text Box 11"/>
          <p:cNvSpPr txBox="1">
            <a:spLocks noChangeArrowheads="1"/>
          </p:cNvSpPr>
          <p:nvPr/>
        </p:nvSpPr>
        <p:spPr bwMode="auto">
          <a:xfrm>
            <a:off x="995363" y="4005263"/>
            <a:ext cx="1392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carrot</a:t>
            </a:r>
          </a:p>
        </p:txBody>
      </p:sp>
      <p:sp>
        <p:nvSpPr>
          <p:cNvPr id="188428" name="Rectangle 12"/>
          <p:cNvSpPr>
            <a:spLocks noChangeArrowheads="1"/>
          </p:cNvSpPr>
          <p:nvPr/>
        </p:nvSpPr>
        <p:spPr bwMode="auto">
          <a:xfrm>
            <a:off x="5105400" y="4692650"/>
            <a:ext cx="22574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pomme </a:t>
            </a:r>
          </a:p>
          <a:p>
            <a:r>
              <a:rPr lang="fr-FR" sz="2800">
                <a:solidFill>
                  <a:schemeClr val="bg1"/>
                </a:solidFill>
              </a:rPr>
              <a:t>   de terre</a:t>
            </a:r>
          </a:p>
        </p:txBody>
      </p:sp>
      <p:sp>
        <p:nvSpPr>
          <p:cNvPr id="188429" name="Text Box 13"/>
          <p:cNvSpPr txBox="1">
            <a:spLocks noChangeArrowheads="1"/>
          </p:cNvSpPr>
          <p:nvPr/>
        </p:nvSpPr>
        <p:spPr bwMode="auto">
          <a:xfrm>
            <a:off x="990600" y="4614863"/>
            <a:ext cx="14716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potato</a:t>
            </a:r>
          </a:p>
        </p:txBody>
      </p:sp>
      <p:sp>
        <p:nvSpPr>
          <p:cNvPr id="188431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88432" name="Text Box 16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0" grpId="0"/>
      <p:bldP spid="188421" grpId="0"/>
      <p:bldP spid="188422" grpId="0"/>
      <p:bldP spid="188423" grpId="0"/>
      <p:bldP spid="188424" grpId="0"/>
      <p:bldP spid="188425" grpId="0"/>
      <p:bldP spid="188426" grpId="0"/>
      <p:bldP spid="188427" grpId="0"/>
      <p:bldP spid="188428" grpId="0"/>
      <p:bldP spid="188429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3" name="Text Box 3"/>
          <p:cNvSpPr txBox="1">
            <a:spLocks noChangeArrowheads="1"/>
          </p:cNvSpPr>
          <p:nvPr/>
        </p:nvSpPr>
        <p:spPr bwMode="auto">
          <a:xfrm>
            <a:off x="685800" y="1538288"/>
            <a:ext cx="3886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some food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4572000" y="2179638"/>
            <a:ext cx="2974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des haricots verts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572000" y="2819400"/>
            <a:ext cx="3432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des épinards </a:t>
            </a:r>
            <a:r>
              <a:rPr lang="fr-FR" sz="2800" i="1">
                <a:solidFill>
                  <a:schemeClr val="bg1"/>
                </a:solidFill>
              </a:rPr>
              <a:t>(m. pl.)</a:t>
            </a:r>
          </a:p>
        </p:txBody>
      </p:sp>
      <p:sp>
        <p:nvSpPr>
          <p:cNvPr id="189446" name="Rectangle 6"/>
          <p:cNvSpPr>
            <a:spLocks noChangeArrowheads="1"/>
          </p:cNvSpPr>
          <p:nvPr/>
        </p:nvSpPr>
        <p:spPr bwMode="auto">
          <a:xfrm>
            <a:off x="4572000" y="3429000"/>
            <a:ext cx="3667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des petits pois </a:t>
            </a:r>
            <a:r>
              <a:rPr lang="fr-FR" sz="2800" i="1">
                <a:solidFill>
                  <a:schemeClr val="bg1"/>
                </a:solidFill>
              </a:rPr>
              <a:t>(m. pl.)</a:t>
            </a:r>
          </a:p>
        </p:txBody>
      </p:sp>
      <p:sp>
        <p:nvSpPr>
          <p:cNvPr id="189447" name="Rectangle 7"/>
          <p:cNvSpPr>
            <a:spLocks noChangeArrowheads="1"/>
          </p:cNvSpPr>
          <p:nvPr/>
        </p:nvSpPr>
        <p:spPr bwMode="auto">
          <a:xfrm>
            <a:off x="4572000" y="4052888"/>
            <a:ext cx="17510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oignon</a:t>
            </a:r>
          </a:p>
        </p:txBody>
      </p:sp>
      <p:sp>
        <p:nvSpPr>
          <p:cNvPr id="189448" name="Text Box 8"/>
          <p:cNvSpPr txBox="1">
            <a:spLocks noChangeArrowheads="1"/>
          </p:cNvSpPr>
          <p:nvPr/>
        </p:nvSpPr>
        <p:spPr bwMode="auto">
          <a:xfrm>
            <a:off x="1000125" y="2176463"/>
            <a:ext cx="21669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green beans</a:t>
            </a:r>
          </a:p>
        </p:txBody>
      </p:sp>
      <p:sp>
        <p:nvSpPr>
          <p:cNvPr id="189449" name="Text Box 9"/>
          <p:cNvSpPr txBox="1">
            <a:spLocks noChangeArrowheads="1"/>
          </p:cNvSpPr>
          <p:nvPr/>
        </p:nvSpPr>
        <p:spPr bwMode="auto">
          <a:xfrm>
            <a:off x="995363" y="2805113"/>
            <a:ext cx="1412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spinach</a:t>
            </a:r>
          </a:p>
        </p:txBody>
      </p:sp>
      <p:sp>
        <p:nvSpPr>
          <p:cNvPr id="189450" name="Text Box 10"/>
          <p:cNvSpPr txBox="1">
            <a:spLocks noChangeArrowheads="1"/>
          </p:cNvSpPr>
          <p:nvPr/>
        </p:nvSpPr>
        <p:spPr bwMode="auto">
          <a:xfrm>
            <a:off x="990600" y="3414713"/>
            <a:ext cx="9572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peas</a:t>
            </a:r>
          </a:p>
        </p:txBody>
      </p:sp>
      <p:sp>
        <p:nvSpPr>
          <p:cNvPr id="189451" name="Text Box 11"/>
          <p:cNvSpPr txBox="1">
            <a:spLocks noChangeArrowheads="1"/>
          </p:cNvSpPr>
          <p:nvPr/>
        </p:nvSpPr>
        <p:spPr bwMode="auto">
          <a:xfrm>
            <a:off x="995363" y="4019550"/>
            <a:ext cx="1552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 onion</a:t>
            </a:r>
          </a:p>
        </p:txBody>
      </p:sp>
      <p:sp>
        <p:nvSpPr>
          <p:cNvPr id="189453" name="Text Box 13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89454" name="Text Box 14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4" grpId="0"/>
      <p:bldP spid="189445" grpId="0"/>
      <p:bldP spid="189446" grpId="0"/>
      <p:bldP spid="189447" grpId="0"/>
      <p:bldP spid="189448" grpId="0"/>
      <p:bldP spid="189449" grpId="0"/>
      <p:bldP spid="189450" grpId="0"/>
      <p:bldP spid="189451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685800" y="1519238"/>
            <a:ext cx="3886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quantities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90468" name="Text Box 4"/>
          <p:cNvSpPr txBox="1">
            <a:spLocks noChangeArrowheads="1"/>
          </p:cNvSpPr>
          <p:nvPr/>
        </p:nvSpPr>
        <p:spPr bwMode="auto">
          <a:xfrm>
            <a:off x="4343400" y="2160588"/>
            <a:ext cx="1770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paquet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90469" name="Rectangle 5"/>
          <p:cNvSpPr>
            <a:spLocks noChangeArrowheads="1"/>
          </p:cNvSpPr>
          <p:nvPr/>
        </p:nvSpPr>
        <p:spPr bwMode="auto">
          <a:xfrm>
            <a:off x="4343400" y="2800350"/>
            <a:ext cx="1174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pot</a:t>
            </a:r>
          </a:p>
        </p:txBody>
      </p:sp>
      <p:sp>
        <p:nvSpPr>
          <p:cNvPr id="190470" name="Rectangle 6"/>
          <p:cNvSpPr>
            <a:spLocks noChangeArrowheads="1"/>
          </p:cNvSpPr>
          <p:nvPr/>
        </p:nvSpPr>
        <p:spPr bwMode="auto">
          <a:xfrm>
            <a:off x="4343400" y="3409950"/>
            <a:ext cx="1987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gramme</a:t>
            </a:r>
          </a:p>
        </p:txBody>
      </p:sp>
      <p:sp>
        <p:nvSpPr>
          <p:cNvPr id="190471" name="Rectangle 7"/>
          <p:cNvSpPr>
            <a:spLocks noChangeArrowheads="1"/>
          </p:cNvSpPr>
          <p:nvPr/>
        </p:nvSpPr>
        <p:spPr bwMode="auto">
          <a:xfrm>
            <a:off x="4343400" y="4033838"/>
            <a:ext cx="2760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kilo(gramme)</a:t>
            </a:r>
          </a:p>
        </p:txBody>
      </p:sp>
      <p:sp>
        <p:nvSpPr>
          <p:cNvPr id="190472" name="Text Box 8"/>
          <p:cNvSpPr txBox="1">
            <a:spLocks noChangeArrowheads="1"/>
          </p:cNvSpPr>
          <p:nvPr/>
        </p:nvSpPr>
        <p:spPr bwMode="auto">
          <a:xfrm>
            <a:off x="990600" y="2157413"/>
            <a:ext cx="1828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package</a:t>
            </a:r>
          </a:p>
        </p:txBody>
      </p:sp>
      <p:sp>
        <p:nvSpPr>
          <p:cNvPr id="190473" name="Text Box 9"/>
          <p:cNvSpPr txBox="1">
            <a:spLocks noChangeArrowheads="1"/>
          </p:cNvSpPr>
          <p:nvPr/>
        </p:nvSpPr>
        <p:spPr bwMode="auto">
          <a:xfrm>
            <a:off x="1000125" y="2786063"/>
            <a:ext cx="877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jar</a:t>
            </a:r>
          </a:p>
        </p:txBody>
      </p:sp>
      <p:sp>
        <p:nvSpPr>
          <p:cNvPr id="190474" name="Text Box 10"/>
          <p:cNvSpPr txBox="1">
            <a:spLocks noChangeArrowheads="1"/>
          </p:cNvSpPr>
          <p:nvPr/>
        </p:nvSpPr>
        <p:spPr bwMode="auto">
          <a:xfrm>
            <a:off x="995363" y="3395663"/>
            <a:ext cx="12938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gram</a:t>
            </a:r>
          </a:p>
        </p:txBody>
      </p:sp>
      <p:sp>
        <p:nvSpPr>
          <p:cNvPr id="190475" name="Text Box 11"/>
          <p:cNvSpPr txBox="1">
            <a:spLocks noChangeArrowheads="1"/>
          </p:cNvSpPr>
          <p:nvPr/>
        </p:nvSpPr>
        <p:spPr bwMode="auto">
          <a:xfrm>
            <a:off x="1000125" y="4000500"/>
            <a:ext cx="1828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kilogram</a:t>
            </a:r>
          </a:p>
        </p:txBody>
      </p:sp>
      <p:sp>
        <p:nvSpPr>
          <p:cNvPr id="190476" name="Rectangle 12"/>
          <p:cNvSpPr>
            <a:spLocks noChangeArrowheads="1"/>
          </p:cNvSpPr>
          <p:nvPr/>
        </p:nvSpPr>
        <p:spPr bwMode="auto">
          <a:xfrm>
            <a:off x="4343400" y="4662488"/>
            <a:ext cx="1724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livre</a:t>
            </a:r>
          </a:p>
        </p:txBody>
      </p:sp>
      <p:sp>
        <p:nvSpPr>
          <p:cNvPr id="190477" name="Text Box 13"/>
          <p:cNvSpPr txBox="1">
            <a:spLocks noChangeArrowheads="1"/>
          </p:cNvSpPr>
          <p:nvPr/>
        </p:nvSpPr>
        <p:spPr bwMode="auto">
          <a:xfrm>
            <a:off x="993775" y="4657725"/>
            <a:ext cx="147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pound</a:t>
            </a:r>
          </a:p>
        </p:txBody>
      </p:sp>
      <p:sp>
        <p:nvSpPr>
          <p:cNvPr id="190479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90480" name="Text Box 16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8" grpId="0"/>
      <p:bldP spid="190469" grpId="0"/>
      <p:bldP spid="190470" grpId="0"/>
      <p:bldP spid="190471" grpId="0"/>
      <p:bldP spid="190472" grpId="0"/>
      <p:bldP spid="190473" grpId="0"/>
      <p:bldP spid="190474" grpId="0"/>
      <p:bldP spid="190475" grpId="0"/>
      <p:bldP spid="190476" grpId="0"/>
      <p:bldP spid="190477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1" name="Text Box 3"/>
          <p:cNvSpPr txBox="1">
            <a:spLocks noChangeArrowheads="1"/>
          </p:cNvSpPr>
          <p:nvPr/>
        </p:nvSpPr>
        <p:spPr bwMode="auto">
          <a:xfrm>
            <a:off x="685800" y="1519238"/>
            <a:ext cx="3886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Identifying quantities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4648200" y="2160588"/>
            <a:ext cx="1254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 litre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91493" name="Rectangle 5"/>
          <p:cNvSpPr>
            <a:spLocks noChangeArrowheads="1"/>
          </p:cNvSpPr>
          <p:nvPr/>
        </p:nvSpPr>
        <p:spPr bwMode="auto">
          <a:xfrm>
            <a:off x="4648200" y="2800350"/>
            <a:ext cx="2325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douzaine</a:t>
            </a:r>
          </a:p>
        </p:txBody>
      </p:sp>
      <p:sp>
        <p:nvSpPr>
          <p:cNvPr id="191494" name="Rectangle 6"/>
          <p:cNvSpPr>
            <a:spLocks noChangeArrowheads="1"/>
          </p:cNvSpPr>
          <p:nvPr/>
        </p:nvSpPr>
        <p:spPr bwMode="auto">
          <a:xfrm>
            <a:off x="4648200" y="3409950"/>
            <a:ext cx="1670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boîte</a:t>
            </a:r>
          </a:p>
        </p:txBody>
      </p:sp>
      <p:sp>
        <p:nvSpPr>
          <p:cNvPr id="191495" name="Rectangle 7"/>
          <p:cNvSpPr>
            <a:spLocks noChangeArrowheads="1"/>
          </p:cNvSpPr>
          <p:nvPr/>
        </p:nvSpPr>
        <p:spPr bwMode="auto">
          <a:xfrm>
            <a:off x="4648200" y="4033838"/>
            <a:ext cx="220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bouteille</a:t>
            </a:r>
          </a:p>
        </p:txBody>
      </p:sp>
      <p:sp>
        <p:nvSpPr>
          <p:cNvPr id="191496" name="Text Box 8"/>
          <p:cNvSpPr txBox="1">
            <a:spLocks noChangeArrowheads="1"/>
          </p:cNvSpPr>
          <p:nvPr/>
        </p:nvSpPr>
        <p:spPr bwMode="auto">
          <a:xfrm>
            <a:off x="990600" y="2157413"/>
            <a:ext cx="1055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liter</a:t>
            </a:r>
          </a:p>
        </p:txBody>
      </p:sp>
      <p:sp>
        <p:nvSpPr>
          <p:cNvPr id="191497" name="Text Box 9"/>
          <p:cNvSpPr txBox="1">
            <a:spLocks noChangeArrowheads="1"/>
          </p:cNvSpPr>
          <p:nvPr/>
        </p:nvSpPr>
        <p:spPr bwMode="auto">
          <a:xfrm>
            <a:off x="1000125" y="2786063"/>
            <a:ext cx="14525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dozen</a:t>
            </a:r>
          </a:p>
        </p:txBody>
      </p:sp>
      <p:sp>
        <p:nvSpPr>
          <p:cNvPr id="191498" name="Text Box 10"/>
          <p:cNvSpPr txBox="1">
            <a:spLocks noChangeArrowheads="1"/>
          </p:cNvSpPr>
          <p:nvPr/>
        </p:nvSpPr>
        <p:spPr bwMode="auto">
          <a:xfrm>
            <a:off x="995363" y="3395663"/>
            <a:ext cx="19256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tin, a can</a:t>
            </a:r>
          </a:p>
        </p:txBody>
      </p:sp>
      <p:sp>
        <p:nvSpPr>
          <p:cNvPr id="191499" name="Text Box 11"/>
          <p:cNvSpPr txBox="1">
            <a:spLocks noChangeArrowheads="1"/>
          </p:cNvSpPr>
          <p:nvPr/>
        </p:nvSpPr>
        <p:spPr bwMode="auto">
          <a:xfrm>
            <a:off x="1000125" y="4000500"/>
            <a:ext cx="1352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bottle</a:t>
            </a:r>
          </a:p>
        </p:txBody>
      </p:sp>
      <p:sp>
        <p:nvSpPr>
          <p:cNvPr id="191500" name="Rectangle 12"/>
          <p:cNvSpPr>
            <a:spLocks noChangeArrowheads="1"/>
          </p:cNvSpPr>
          <p:nvPr/>
        </p:nvSpPr>
        <p:spPr bwMode="auto">
          <a:xfrm>
            <a:off x="4648200" y="4662488"/>
            <a:ext cx="2105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une tranche</a:t>
            </a:r>
          </a:p>
        </p:txBody>
      </p:sp>
      <p:sp>
        <p:nvSpPr>
          <p:cNvPr id="191501" name="Text Box 13"/>
          <p:cNvSpPr txBox="1">
            <a:spLocks noChangeArrowheads="1"/>
          </p:cNvSpPr>
          <p:nvPr/>
        </p:nvSpPr>
        <p:spPr bwMode="auto">
          <a:xfrm>
            <a:off x="993775" y="4657725"/>
            <a:ext cx="119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 slice</a:t>
            </a:r>
          </a:p>
        </p:txBody>
      </p:sp>
      <p:sp>
        <p:nvSpPr>
          <p:cNvPr id="191503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91504" name="Text Box 16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5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5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5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5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1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2" grpId="0"/>
      <p:bldP spid="191493" grpId="0"/>
      <p:bldP spid="191494" grpId="0"/>
      <p:bldP spid="191495" grpId="0"/>
      <p:bldP spid="191496" grpId="0"/>
      <p:bldP spid="191497" grpId="0"/>
      <p:bldP spid="191498" grpId="0"/>
      <p:bldP spid="191499" grpId="0"/>
      <p:bldP spid="191500" grpId="0"/>
      <p:bldP spid="191501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685800" y="1519238"/>
            <a:ext cx="7010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Other useful words and expressions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92516" name="Text Box 4"/>
          <p:cNvSpPr txBox="1">
            <a:spLocks noChangeArrowheads="1"/>
          </p:cNvSpPr>
          <p:nvPr/>
        </p:nvSpPr>
        <p:spPr bwMode="auto">
          <a:xfrm>
            <a:off x="4981575" y="2160588"/>
            <a:ext cx="23447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aller chercher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92517" name="Rectangle 5"/>
          <p:cNvSpPr>
            <a:spLocks noChangeArrowheads="1"/>
          </p:cNvSpPr>
          <p:nvPr/>
        </p:nvSpPr>
        <p:spPr bwMode="auto">
          <a:xfrm>
            <a:off x="4981575" y="2800350"/>
            <a:ext cx="2441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il n’y a plus de</a:t>
            </a:r>
          </a:p>
        </p:txBody>
      </p:sp>
      <p:sp>
        <p:nvSpPr>
          <p:cNvPr id="192518" name="Rectangle 6"/>
          <p:cNvSpPr>
            <a:spLocks noChangeArrowheads="1"/>
          </p:cNvSpPr>
          <p:nvPr/>
        </p:nvSpPr>
        <p:spPr bwMode="auto">
          <a:xfrm>
            <a:off x="4981575" y="3409950"/>
            <a:ext cx="1789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je regrette</a:t>
            </a:r>
          </a:p>
        </p:txBody>
      </p:sp>
      <p:sp>
        <p:nvSpPr>
          <p:cNvPr id="192519" name="Rectangle 7"/>
          <p:cNvSpPr>
            <a:spLocks noChangeArrowheads="1"/>
          </p:cNvSpPr>
          <p:nvPr/>
        </p:nvSpPr>
        <p:spPr bwMode="auto">
          <a:xfrm>
            <a:off x="4981575" y="4033838"/>
            <a:ext cx="26400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C’est combien?</a:t>
            </a:r>
          </a:p>
        </p:txBody>
      </p:sp>
      <p:sp>
        <p:nvSpPr>
          <p:cNvPr id="192520" name="Text Box 8"/>
          <p:cNvSpPr txBox="1">
            <a:spLocks noChangeArrowheads="1"/>
          </p:cNvSpPr>
          <p:nvPr/>
        </p:nvSpPr>
        <p:spPr bwMode="auto">
          <a:xfrm>
            <a:off x="990600" y="2157413"/>
            <a:ext cx="15700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to go get</a:t>
            </a:r>
          </a:p>
        </p:txBody>
      </p:sp>
      <p:sp>
        <p:nvSpPr>
          <p:cNvPr id="192521" name="Text Box 9"/>
          <p:cNvSpPr txBox="1">
            <a:spLocks noChangeArrowheads="1"/>
          </p:cNvSpPr>
          <p:nvPr/>
        </p:nvSpPr>
        <p:spPr bwMode="auto">
          <a:xfrm>
            <a:off x="1000125" y="2786063"/>
            <a:ext cx="3373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there is/are no more</a:t>
            </a:r>
          </a:p>
        </p:txBody>
      </p:sp>
      <p:sp>
        <p:nvSpPr>
          <p:cNvPr id="192522" name="Text Box 10"/>
          <p:cNvSpPr txBox="1">
            <a:spLocks noChangeArrowheads="1"/>
          </p:cNvSpPr>
          <p:nvPr/>
        </p:nvSpPr>
        <p:spPr bwMode="auto">
          <a:xfrm>
            <a:off x="995363" y="3395663"/>
            <a:ext cx="1766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I am sorry</a:t>
            </a:r>
          </a:p>
        </p:txBody>
      </p:sp>
      <p:sp>
        <p:nvSpPr>
          <p:cNvPr id="192523" name="Text Box 11"/>
          <p:cNvSpPr txBox="1">
            <a:spLocks noChangeArrowheads="1"/>
          </p:cNvSpPr>
          <p:nvPr/>
        </p:nvSpPr>
        <p:spPr bwMode="auto">
          <a:xfrm>
            <a:off x="1000125" y="4000500"/>
            <a:ext cx="2065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How much?</a:t>
            </a:r>
          </a:p>
        </p:txBody>
      </p:sp>
      <p:sp>
        <p:nvSpPr>
          <p:cNvPr id="192524" name="Rectangle 12"/>
          <p:cNvSpPr>
            <a:spLocks noChangeArrowheads="1"/>
          </p:cNvSpPr>
          <p:nvPr/>
        </p:nvSpPr>
        <p:spPr bwMode="auto">
          <a:xfrm>
            <a:off x="4981575" y="4662488"/>
            <a:ext cx="2943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Ça fait combien?</a:t>
            </a:r>
          </a:p>
        </p:txBody>
      </p:sp>
      <p:sp>
        <p:nvSpPr>
          <p:cNvPr id="192525" name="Text Box 13"/>
          <p:cNvSpPr txBox="1">
            <a:spLocks noChangeArrowheads="1"/>
          </p:cNvSpPr>
          <p:nvPr/>
        </p:nvSpPr>
        <p:spPr bwMode="auto">
          <a:xfrm>
            <a:off x="993775" y="4657725"/>
            <a:ext cx="2065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How much?</a:t>
            </a:r>
          </a:p>
        </p:txBody>
      </p:sp>
      <p:sp>
        <p:nvSpPr>
          <p:cNvPr id="192527" name="Text Box 15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92528" name="Text Box 16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6" grpId="0"/>
      <p:bldP spid="192517" grpId="0"/>
      <p:bldP spid="192518" grpId="0"/>
      <p:bldP spid="192519" grpId="0"/>
      <p:bldP spid="192520" grpId="0"/>
      <p:bldP spid="192521" grpId="0"/>
      <p:bldP spid="192522" grpId="0"/>
      <p:bldP spid="192523" grpId="0"/>
      <p:bldP spid="192524" grpId="0"/>
      <p:bldP spid="19252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Text Box 3"/>
          <p:cNvSpPr txBox="1">
            <a:spLocks noChangeArrowheads="1"/>
          </p:cNvSpPr>
          <p:nvPr/>
        </p:nvSpPr>
        <p:spPr bwMode="auto">
          <a:xfrm>
            <a:off x="685800" y="1471613"/>
            <a:ext cx="7010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Other useful words and expressions</a:t>
            </a:r>
            <a:endParaRPr lang="en-US" sz="2800">
              <a:solidFill>
                <a:srgbClr val="FFCC00"/>
              </a:solidFill>
            </a:endParaRPr>
          </a:p>
        </p:txBody>
      </p:sp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5045075" y="2003425"/>
            <a:ext cx="1952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bon(ne)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93541" name="Rectangle 5"/>
          <p:cNvSpPr>
            <a:spLocks noChangeArrowheads="1"/>
          </p:cNvSpPr>
          <p:nvPr/>
        </p:nvSpPr>
        <p:spPr bwMode="auto">
          <a:xfrm>
            <a:off x="5029200" y="2530475"/>
            <a:ext cx="28067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Vous voulez </a:t>
            </a:r>
          </a:p>
          <a:p>
            <a:r>
              <a:rPr lang="fr-FR" sz="2800">
                <a:solidFill>
                  <a:schemeClr val="bg1"/>
                </a:solidFill>
              </a:rPr>
              <a:t>   autre chose?</a:t>
            </a:r>
          </a:p>
        </p:txBody>
      </p:sp>
      <p:sp>
        <p:nvSpPr>
          <p:cNvPr id="193542" name="Rectangle 6"/>
          <p:cNvSpPr>
            <a:spLocks noChangeArrowheads="1"/>
          </p:cNvSpPr>
          <p:nvPr/>
        </p:nvSpPr>
        <p:spPr bwMode="auto">
          <a:xfrm>
            <a:off x="5041900" y="3486150"/>
            <a:ext cx="2257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Et avec ça?</a:t>
            </a:r>
          </a:p>
        </p:txBody>
      </p:sp>
      <p:sp>
        <p:nvSpPr>
          <p:cNvPr id="193543" name="Rectangle 7"/>
          <p:cNvSpPr>
            <a:spLocks noChangeArrowheads="1"/>
          </p:cNvSpPr>
          <p:nvPr/>
        </p:nvSpPr>
        <p:spPr bwMode="auto">
          <a:xfrm>
            <a:off x="5041900" y="4019550"/>
            <a:ext cx="2028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chemeClr val="bg1"/>
                </a:solidFill>
              </a:rPr>
              <a:t>C’est tout.</a:t>
            </a:r>
          </a:p>
        </p:txBody>
      </p:sp>
      <p:sp>
        <p:nvSpPr>
          <p:cNvPr id="193544" name="Text Box 8"/>
          <p:cNvSpPr txBox="1">
            <a:spLocks noChangeArrowheads="1"/>
          </p:cNvSpPr>
          <p:nvPr/>
        </p:nvSpPr>
        <p:spPr bwMode="auto">
          <a:xfrm>
            <a:off x="990600" y="2000250"/>
            <a:ext cx="977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good</a:t>
            </a:r>
          </a:p>
        </p:txBody>
      </p:sp>
      <p:sp>
        <p:nvSpPr>
          <p:cNvPr id="193545" name="Text Box 9"/>
          <p:cNvSpPr txBox="1">
            <a:spLocks noChangeArrowheads="1"/>
          </p:cNvSpPr>
          <p:nvPr/>
        </p:nvSpPr>
        <p:spPr bwMode="auto">
          <a:xfrm>
            <a:off x="1000125" y="2533650"/>
            <a:ext cx="2965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Would you like </a:t>
            </a:r>
          </a:p>
          <a:p>
            <a:r>
              <a:rPr lang="en-US" sz="2800" i="1">
                <a:solidFill>
                  <a:schemeClr val="bg1"/>
                </a:solidFill>
              </a:rPr>
              <a:t>   anything else?</a:t>
            </a:r>
          </a:p>
        </p:txBody>
      </p:sp>
      <p:sp>
        <p:nvSpPr>
          <p:cNvPr id="193546" name="Text Box 10"/>
          <p:cNvSpPr txBox="1">
            <a:spLocks noChangeArrowheads="1"/>
          </p:cNvSpPr>
          <p:nvPr/>
        </p:nvSpPr>
        <p:spPr bwMode="auto">
          <a:xfrm>
            <a:off x="992188" y="3500438"/>
            <a:ext cx="2439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And with that?</a:t>
            </a:r>
          </a:p>
        </p:txBody>
      </p:sp>
      <p:sp>
        <p:nvSpPr>
          <p:cNvPr id="193547" name="Text Box 11"/>
          <p:cNvSpPr txBox="1">
            <a:spLocks noChangeArrowheads="1"/>
          </p:cNvSpPr>
          <p:nvPr/>
        </p:nvSpPr>
        <p:spPr bwMode="auto">
          <a:xfrm>
            <a:off x="996950" y="4029075"/>
            <a:ext cx="1708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That’s all.</a:t>
            </a:r>
          </a:p>
        </p:txBody>
      </p:sp>
      <p:sp>
        <p:nvSpPr>
          <p:cNvPr id="193548" name="Rectangle 12"/>
          <p:cNvSpPr>
            <a:spLocks noChangeArrowheads="1"/>
          </p:cNvSpPr>
          <p:nvPr/>
        </p:nvSpPr>
        <p:spPr bwMode="auto">
          <a:xfrm>
            <a:off x="5041900" y="4562475"/>
            <a:ext cx="2028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Pourquoi?</a:t>
            </a:r>
            <a:endParaRPr lang="fr-FR" sz="2800">
              <a:solidFill>
                <a:schemeClr val="bg1"/>
              </a:solidFill>
            </a:endParaRPr>
          </a:p>
        </p:txBody>
      </p:sp>
      <p:sp>
        <p:nvSpPr>
          <p:cNvPr id="193549" name="Text Box 13"/>
          <p:cNvSpPr txBox="1">
            <a:spLocks noChangeArrowheads="1"/>
          </p:cNvSpPr>
          <p:nvPr/>
        </p:nvSpPr>
        <p:spPr bwMode="auto">
          <a:xfrm>
            <a:off x="990600" y="4557713"/>
            <a:ext cx="10937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Why?</a:t>
            </a:r>
          </a:p>
        </p:txBody>
      </p:sp>
      <p:sp>
        <p:nvSpPr>
          <p:cNvPr id="193550" name="Rectangle 14"/>
          <p:cNvSpPr>
            <a:spLocks noChangeArrowheads="1"/>
          </p:cNvSpPr>
          <p:nvPr/>
        </p:nvSpPr>
        <p:spPr bwMode="auto">
          <a:xfrm>
            <a:off x="5041900" y="5100638"/>
            <a:ext cx="1876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parce que</a:t>
            </a:r>
          </a:p>
        </p:txBody>
      </p:sp>
      <p:sp>
        <p:nvSpPr>
          <p:cNvPr id="193551" name="Text Box 15"/>
          <p:cNvSpPr txBox="1">
            <a:spLocks noChangeArrowheads="1"/>
          </p:cNvSpPr>
          <p:nvPr/>
        </p:nvSpPr>
        <p:spPr bwMode="auto">
          <a:xfrm>
            <a:off x="990600" y="5095875"/>
            <a:ext cx="1673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i="1">
                <a:solidFill>
                  <a:schemeClr val="bg1"/>
                </a:solidFill>
              </a:rPr>
              <a:t>because</a:t>
            </a:r>
          </a:p>
        </p:txBody>
      </p:sp>
      <p:sp>
        <p:nvSpPr>
          <p:cNvPr id="193553" name="Text Box 17"/>
          <p:cNvSpPr txBox="1">
            <a:spLocks noChangeArrowheads="1"/>
          </p:cNvSpPr>
          <p:nvPr/>
        </p:nvSpPr>
        <p:spPr bwMode="auto">
          <a:xfrm>
            <a:off x="1828800" y="487363"/>
            <a:ext cx="2484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CC00"/>
                </a:solidFill>
                <a:cs typeface="Times New Roman" pitchFamily="18" charset="0"/>
              </a:rPr>
              <a:t>Vocabulaire</a:t>
            </a:r>
          </a:p>
        </p:txBody>
      </p:sp>
      <p:sp>
        <p:nvSpPr>
          <p:cNvPr id="193554" name="Text Box 18"/>
          <p:cNvSpPr txBox="1">
            <a:spLocks noChangeArrowheads="1"/>
          </p:cNvSpPr>
          <p:nvPr/>
        </p:nvSpPr>
        <p:spPr bwMode="auto">
          <a:xfrm>
            <a:off x="1717675" y="942975"/>
            <a:ext cx="267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CC00"/>
                </a:solidFill>
              </a:rPr>
              <a:t>(English</a:t>
            </a:r>
            <a:r>
              <a:rPr lang="en-US" b="1">
                <a:solidFill>
                  <a:srgbClr val="FFCC00"/>
                </a:solidFill>
                <a:cs typeface="Arial" charset="0"/>
              </a:rPr>
              <a:t>–French)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0" grpId="0"/>
      <p:bldP spid="193541" grpId="0"/>
      <p:bldP spid="193542" grpId="0"/>
      <p:bldP spid="193543" grpId="0"/>
      <p:bldP spid="193544" grpId="0"/>
      <p:bldP spid="193545" grpId="0"/>
      <p:bldP spid="193546" grpId="0"/>
      <p:bldP spid="193547" grpId="0"/>
      <p:bldP spid="193548" grpId="0"/>
      <p:bldP spid="193549" grpId="0"/>
      <p:bldP spid="193550" grpId="0"/>
      <p:bldP spid="193551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7" name="Text Box 9"/>
          <p:cNvSpPr txBox="1">
            <a:spLocks noChangeArrowheads="1"/>
          </p:cNvSpPr>
          <p:nvPr/>
        </p:nvSpPr>
        <p:spPr bwMode="auto">
          <a:xfrm>
            <a:off x="609600" y="1130300"/>
            <a:ext cx="7924800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en-US">
                <a:solidFill>
                  <a:srgbClr val="FFCC00"/>
                </a:solidFill>
                <a:latin typeface="Times New Roman" pitchFamily="18" charset="0"/>
              </a:rPr>
              <a:t>To transfer images to your own PowerPoint</a:t>
            </a:r>
            <a:r>
              <a:rPr lang="en-US" baseline="3000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®</a:t>
            </a:r>
            <a:r>
              <a:rPr lang="en-US">
                <a:solidFill>
                  <a:srgbClr val="FFCC00"/>
                </a:solidFill>
                <a:latin typeface="Times New Roman" pitchFamily="18" charset="0"/>
              </a:rPr>
              <a:t> follow the following steps:</a:t>
            </a:r>
          </a:p>
          <a:p>
            <a:pPr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>
                <a:solidFill>
                  <a:srgbClr val="FFCC00"/>
                </a:solidFill>
                <a:latin typeface="Times New Roman" pitchFamily="18" charset="0"/>
              </a:rPr>
              <a:t> Open the “Resource” file within the chapter file from the CD-ROM disc. View the file in the “normal view” or “slide sorter view” mode. Go to slide #2. From here you can browse through the images. Once you find the image you want, follow these instructions. </a:t>
            </a:r>
          </a:p>
        </p:txBody>
      </p:sp>
      <p:sp>
        <p:nvSpPr>
          <p:cNvPr id="135178" name="Text Box 10"/>
          <p:cNvSpPr txBox="1">
            <a:spLocks noChangeArrowheads="1"/>
          </p:cNvSpPr>
          <p:nvPr/>
        </p:nvSpPr>
        <p:spPr bwMode="auto">
          <a:xfrm>
            <a:off x="609600" y="3568700"/>
            <a:ext cx="7848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>
                <a:solidFill>
                  <a:srgbClr val="FFCC00"/>
                </a:solidFill>
                <a:latin typeface="Times New Roman" pitchFamily="18" charset="0"/>
              </a:rPr>
              <a:t> Click once on the image.</a:t>
            </a:r>
          </a:p>
          <a:p>
            <a:pPr>
              <a:buFontTx/>
              <a:buChar char="•"/>
            </a:pPr>
            <a:r>
              <a:rPr lang="en-US">
                <a:solidFill>
                  <a:srgbClr val="FFCC00"/>
                </a:solidFill>
                <a:latin typeface="Times New Roman" pitchFamily="18" charset="0"/>
              </a:rPr>
              <a:t> Copy the image.</a:t>
            </a:r>
          </a:p>
          <a:p>
            <a:pPr>
              <a:buFontTx/>
              <a:buChar char="•"/>
            </a:pPr>
            <a:r>
              <a:rPr lang="en-US">
                <a:solidFill>
                  <a:srgbClr val="FFCC00"/>
                </a:solidFill>
                <a:latin typeface="Times New Roman" pitchFamily="18" charset="0"/>
              </a:rPr>
              <a:t> Go to your own PowerPoint</a:t>
            </a:r>
            <a:r>
              <a:rPr lang="en-US" baseline="30000">
                <a:solidFill>
                  <a:srgbClr val="FFCC00"/>
                </a:solidFill>
                <a:latin typeface="Times New Roman" pitchFamily="18" charset="0"/>
                <a:cs typeface="Arial" charset="0"/>
              </a:rPr>
              <a:t>®</a:t>
            </a:r>
            <a:r>
              <a:rPr lang="en-US">
                <a:solidFill>
                  <a:srgbClr val="FFCC00"/>
                </a:solidFill>
                <a:latin typeface="Times New Roman" pitchFamily="18" charset="0"/>
                <a:cs typeface="Arial" charset="0"/>
              </a:rPr>
              <a:t> document or the Picture </a:t>
            </a:r>
          </a:p>
          <a:p>
            <a:r>
              <a:rPr lang="en-US">
                <a:solidFill>
                  <a:srgbClr val="FFCC00"/>
                </a:solidFill>
                <a:latin typeface="Times New Roman" pitchFamily="18" charset="0"/>
                <a:cs typeface="Arial" charset="0"/>
              </a:rPr>
              <a:t>   Sequence slide.</a:t>
            </a:r>
          </a:p>
          <a:p>
            <a:pPr>
              <a:buFontTx/>
              <a:buChar char="•"/>
            </a:pPr>
            <a:r>
              <a:rPr lang="en-US">
                <a:solidFill>
                  <a:srgbClr val="FFCC00"/>
                </a:solidFill>
                <a:latin typeface="Times New Roman" pitchFamily="18" charset="0"/>
                <a:cs typeface="Arial" charset="0"/>
              </a:rPr>
              <a:t> Paste the image.</a:t>
            </a:r>
          </a:p>
        </p:txBody>
      </p:sp>
      <p:sp>
        <p:nvSpPr>
          <p:cNvPr id="135179" name="Text Box 11"/>
          <p:cNvSpPr txBox="1">
            <a:spLocks noChangeArrowheads="1"/>
          </p:cNvSpPr>
          <p:nvPr/>
        </p:nvSpPr>
        <p:spPr bwMode="auto">
          <a:xfrm>
            <a:off x="2057400" y="457200"/>
            <a:ext cx="4648200" cy="585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tabLst>
                <a:tab pos="228600" algn="l"/>
                <a:tab pos="1943100" algn="l"/>
              </a:tabLst>
            </a:pPr>
            <a:r>
              <a:rPr lang="en-US" sz="3600" b="1">
                <a:solidFill>
                  <a:srgbClr val="FFCC00"/>
                </a:solidFill>
                <a:latin typeface="Times" pitchFamily="18" charset="0"/>
              </a:rPr>
              <a:t>Transfer Images</a:t>
            </a:r>
            <a:endParaRPr lang="en-US" sz="3600">
              <a:solidFill>
                <a:srgbClr val="FFCC00"/>
              </a:solidFill>
              <a:latin typeface="Times" pitchFamily="18" charset="0"/>
            </a:endParaRPr>
          </a:p>
        </p:txBody>
      </p:sp>
      <p:pic>
        <p:nvPicPr>
          <p:cNvPr id="135180" name="Picture 12" descr="RETURN-FRENCH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5105400"/>
            <a:ext cx="1076325" cy="333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232025" y="2667000"/>
            <a:ext cx="4778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Times New Roman" pitchFamily="18" charset="0"/>
              </a:rPr>
              <a:t>End of Chapter Presentation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5" name="Picture 9" descr="FR01-07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700" y="1146175"/>
            <a:ext cx="4914900" cy="4016375"/>
          </a:xfrm>
          <a:noFill/>
          <a:ln>
            <a:miter lim="800000"/>
            <a:headEnd/>
            <a:tailEnd/>
          </a:ln>
        </p:spPr>
      </p:pic>
      <p:grpSp>
        <p:nvGrpSpPr>
          <p:cNvPr id="101389" name="Group 13"/>
          <p:cNvGrpSpPr>
            <a:grpSpLocks/>
          </p:cNvGrpSpPr>
          <p:nvPr/>
        </p:nvGrpSpPr>
        <p:grpSpPr bwMode="auto">
          <a:xfrm>
            <a:off x="3757613" y="4519613"/>
            <a:ext cx="801687" cy="336550"/>
            <a:chOff x="1959" y="2908"/>
            <a:chExt cx="505" cy="212"/>
          </a:xfrm>
        </p:grpSpPr>
        <p:sp>
          <p:nvSpPr>
            <p:cNvPr id="101388" name="AutoShape 12"/>
            <p:cNvSpPr>
              <a:spLocks noChangeArrowheads="1"/>
            </p:cNvSpPr>
            <p:nvPr/>
          </p:nvSpPr>
          <p:spPr bwMode="auto">
            <a:xfrm>
              <a:off x="1984" y="2944"/>
              <a:ext cx="480" cy="14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F8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87" name="Text Box 11"/>
            <p:cNvSpPr txBox="1">
              <a:spLocks noChangeArrowheads="1"/>
            </p:cNvSpPr>
            <p:nvPr/>
          </p:nvSpPr>
          <p:spPr bwMode="auto">
            <a:xfrm>
              <a:off x="1959" y="2908"/>
              <a:ext cx="11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 sz="1600" b="1"/>
            </a:p>
          </p:txBody>
        </p:sp>
      </p:grpSp>
      <p:sp>
        <p:nvSpPr>
          <p:cNvPr id="101390" name="Text Box 14"/>
          <p:cNvSpPr txBox="1">
            <a:spLocks noChangeArrowheads="1"/>
          </p:cNvSpPr>
          <p:nvPr/>
        </p:nvSpPr>
        <p:spPr bwMode="auto">
          <a:xfrm>
            <a:off x="742950" y="2508250"/>
            <a:ext cx="2706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Paul fait les courses.</a:t>
            </a:r>
          </a:p>
        </p:txBody>
      </p:sp>
      <p:sp>
        <p:nvSpPr>
          <p:cNvPr id="101391" name="Text Box 15"/>
          <p:cNvSpPr txBox="1">
            <a:spLocks noChangeArrowheads="1"/>
          </p:cNvSpPr>
          <p:nvPr/>
        </p:nvSpPr>
        <p:spPr bwMode="auto">
          <a:xfrm>
            <a:off x="742950" y="2990850"/>
            <a:ext cx="2747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Il va </a:t>
            </a:r>
            <a:r>
              <a:rPr lang="en-US" sz="2000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en-US" sz="2000" b="1">
                <a:solidFill>
                  <a:schemeClr val="bg1"/>
                </a:solidFill>
              </a:rPr>
              <a:t> la boulangerie.</a:t>
            </a:r>
          </a:p>
        </p:txBody>
      </p:sp>
      <p:sp>
        <p:nvSpPr>
          <p:cNvPr id="101392" name="Text Box 16"/>
          <p:cNvSpPr txBox="1">
            <a:spLocks noChangeArrowheads="1"/>
          </p:cNvSpPr>
          <p:nvPr/>
        </p:nvSpPr>
        <p:spPr bwMode="auto">
          <a:xfrm>
            <a:off x="730250" y="3463925"/>
            <a:ext cx="2862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Il va </a:t>
            </a:r>
            <a:r>
              <a:rPr lang="en-US" sz="2000" b="1">
                <a:solidFill>
                  <a:schemeClr val="bg1"/>
                </a:solidFill>
                <a:cs typeface="Arial" charset="0"/>
              </a:rPr>
              <a:t>chercher du pain.</a:t>
            </a:r>
            <a:endParaRPr lang="en-US" sz="2000" b="1">
              <a:solidFill>
                <a:schemeClr val="bg1"/>
              </a:solidFill>
            </a:endParaRPr>
          </a:p>
        </p:txBody>
      </p:sp>
      <p:pic>
        <p:nvPicPr>
          <p:cNvPr id="101394" name="Picture 18" descr="audio-small">
            <a:hlinkClick r:id="" action="ppaction://noaction">
              <a:snd r:embed="rId3" name="3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875" y="2613025"/>
            <a:ext cx="228600" cy="215900"/>
          </a:xfrm>
          <a:prstGeom prst="rect">
            <a:avLst/>
          </a:prstGeom>
          <a:noFill/>
        </p:spPr>
      </p:pic>
      <p:pic>
        <p:nvPicPr>
          <p:cNvPr id="101395" name="Picture 19" descr="audio-small">
            <a:hlinkClick r:id="" action="ppaction://noaction">
              <a:snd r:embed="rId5" name="3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" y="3079750"/>
            <a:ext cx="228600" cy="215900"/>
          </a:xfrm>
          <a:prstGeom prst="rect">
            <a:avLst/>
          </a:prstGeom>
          <a:noFill/>
        </p:spPr>
      </p:pic>
      <p:pic>
        <p:nvPicPr>
          <p:cNvPr id="101396" name="Picture 20" descr="audio-small">
            <a:hlinkClick r:id="" action="ppaction://noaction">
              <a:snd r:embed="rId6" name="3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700" y="3546475"/>
            <a:ext cx="228600" cy="215900"/>
          </a:xfrm>
          <a:prstGeom prst="rect">
            <a:avLst/>
          </a:prstGeom>
          <a:noFill/>
        </p:spPr>
      </p:pic>
      <p:sp>
        <p:nvSpPr>
          <p:cNvPr id="101398" name="Rectangle 22"/>
          <p:cNvSpPr>
            <a:spLocks noChangeArrowheads="1"/>
          </p:cNvSpPr>
          <p:nvPr/>
        </p:nvSpPr>
        <p:spPr bwMode="auto">
          <a:xfrm>
            <a:off x="3810000" y="4540250"/>
            <a:ext cx="744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/>
              <a:t>un sac</a:t>
            </a:r>
          </a:p>
        </p:txBody>
      </p:sp>
      <p:pic>
        <p:nvPicPr>
          <p:cNvPr id="101397" name="Picture 21" descr="audio-small">
            <a:hlinkClick r:id="" action="ppaction://noaction">
              <a:snd r:embed="rId7" name="3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9625" y="4579938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0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1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0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0" grpId="0"/>
      <p:bldP spid="101391" grpId="0"/>
      <p:bldP spid="101392" grpId="0"/>
      <p:bldP spid="101398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3279</TotalTime>
  <Words>3837</Words>
  <Application>Microsoft Office PowerPoint</Application>
  <PresentationFormat>On-screen Show (4:3)</PresentationFormat>
  <Paragraphs>861</Paragraphs>
  <Slides>88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92" baseType="lpstr">
      <vt:lpstr>Arial</vt:lpstr>
      <vt:lpstr>Times New Roman</vt:lpstr>
      <vt:lpstr>Times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</vt:vector>
  </TitlesOfParts>
  <Company>Horizons Companies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Cherie Hatton</dc:creator>
  <cp:lastModifiedBy>DBerndt</cp:lastModifiedBy>
  <cp:revision>339</cp:revision>
  <dcterms:created xsi:type="dcterms:W3CDTF">2004-05-17T15:03:46Z</dcterms:created>
  <dcterms:modified xsi:type="dcterms:W3CDTF">2011-05-12T12:34:50Z</dcterms:modified>
</cp:coreProperties>
</file>